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14984" y="0"/>
            <a:ext cx="8129270" cy="6858000"/>
          </a:xfrm>
          <a:custGeom>
            <a:avLst/>
            <a:gdLst/>
            <a:ahLst/>
            <a:cxnLst/>
            <a:rect l="l" t="t" r="r" b="b"/>
            <a:pathLst>
              <a:path w="8129270" h="6858000">
                <a:moveTo>
                  <a:pt x="8129016" y="0"/>
                </a:moveTo>
                <a:lnTo>
                  <a:pt x="0" y="0"/>
                </a:lnTo>
                <a:lnTo>
                  <a:pt x="0" y="6858000"/>
                </a:lnTo>
                <a:lnTo>
                  <a:pt x="8129016" y="6858000"/>
                </a:lnTo>
                <a:lnTo>
                  <a:pt x="81290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14984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73152" y="0"/>
                </a:moveTo>
                <a:lnTo>
                  <a:pt x="0" y="0"/>
                </a:lnTo>
                <a:lnTo>
                  <a:pt x="0" y="6858000"/>
                </a:lnTo>
                <a:lnTo>
                  <a:pt x="73152" y="6858000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80489" y="249427"/>
            <a:ext cx="435673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0682" y="1436878"/>
            <a:ext cx="8882634" cy="4470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3339" y="0"/>
            <a:ext cx="9147810" cy="6861175"/>
            <a:chOff x="-3339" y="0"/>
            <a:chExt cx="9147810" cy="6861175"/>
          </a:xfrm>
        </p:grpSpPr>
        <p:sp>
          <p:nvSpPr>
            <p:cNvPr id="4" name="object 4"/>
            <p:cNvSpPr/>
            <p:nvPr/>
          </p:nvSpPr>
          <p:spPr>
            <a:xfrm>
              <a:off x="3010" y="3556"/>
              <a:ext cx="820419" cy="819785"/>
            </a:xfrm>
            <a:custGeom>
              <a:avLst/>
              <a:gdLst/>
              <a:ahLst/>
              <a:cxnLst/>
              <a:rect l="l" t="t" r="r" b="b"/>
              <a:pathLst>
                <a:path w="820419" h="819785">
                  <a:moveTo>
                    <a:pt x="819949" y="0"/>
                  </a:moveTo>
                  <a:lnTo>
                    <a:pt x="506" y="0"/>
                  </a:lnTo>
                  <a:lnTo>
                    <a:pt x="0" y="819404"/>
                  </a:lnTo>
                  <a:lnTo>
                    <a:pt x="505" y="819404"/>
                  </a:lnTo>
                  <a:lnTo>
                    <a:pt x="48654" y="818012"/>
                  </a:lnTo>
                  <a:lnTo>
                    <a:pt x="96070" y="813890"/>
                  </a:lnTo>
                  <a:lnTo>
                    <a:pt x="142676" y="807114"/>
                  </a:lnTo>
                  <a:lnTo>
                    <a:pt x="188396" y="797760"/>
                  </a:lnTo>
                  <a:lnTo>
                    <a:pt x="233153" y="785906"/>
                  </a:lnTo>
                  <a:lnTo>
                    <a:pt x="276870" y="771629"/>
                  </a:lnTo>
                  <a:lnTo>
                    <a:pt x="319470" y="755005"/>
                  </a:lnTo>
                  <a:lnTo>
                    <a:pt x="360876" y="736111"/>
                  </a:lnTo>
                  <a:lnTo>
                    <a:pt x="401012" y="715024"/>
                  </a:lnTo>
                  <a:lnTo>
                    <a:pt x="439800" y="691821"/>
                  </a:lnTo>
                  <a:lnTo>
                    <a:pt x="477163" y="666580"/>
                  </a:lnTo>
                  <a:lnTo>
                    <a:pt x="513026" y="639376"/>
                  </a:lnTo>
                  <a:lnTo>
                    <a:pt x="547310" y="610287"/>
                  </a:lnTo>
                  <a:lnTo>
                    <a:pt x="579940" y="579389"/>
                  </a:lnTo>
                  <a:lnTo>
                    <a:pt x="610838" y="546760"/>
                  </a:lnTo>
                  <a:lnTo>
                    <a:pt x="639927" y="512477"/>
                  </a:lnTo>
                  <a:lnTo>
                    <a:pt x="667130" y="476615"/>
                  </a:lnTo>
                  <a:lnTo>
                    <a:pt x="692372" y="439253"/>
                  </a:lnTo>
                  <a:lnTo>
                    <a:pt x="715574" y="400467"/>
                  </a:lnTo>
                  <a:lnTo>
                    <a:pt x="736660" y="360334"/>
                  </a:lnTo>
                  <a:lnTo>
                    <a:pt x="755553" y="318930"/>
                  </a:lnTo>
                  <a:lnTo>
                    <a:pt x="772177" y="276333"/>
                  </a:lnTo>
                  <a:lnTo>
                    <a:pt x="786454" y="232620"/>
                  </a:lnTo>
                  <a:lnTo>
                    <a:pt x="798307" y="187868"/>
                  </a:lnTo>
                  <a:lnTo>
                    <a:pt x="807660" y="142152"/>
                  </a:lnTo>
                  <a:lnTo>
                    <a:pt x="814436" y="95551"/>
                  </a:lnTo>
                  <a:lnTo>
                    <a:pt x="818558" y="48141"/>
                  </a:lnTo>
                  <a:lnTo>
                    <a:pt x="819949" y="0"/>
                  </a:lnTo>
                  <a:close/>
                </a:path>
              </a:pathLst>
            </a:custGeom>
            <a:solidFill>
              <a:srgbClr val="FDF9F4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10" y="3556"/>
              <a:ext cx="820419" cy="819785"/>
            </a:xfrm>
            <a:custGeom>
              <a:avLst/>
              <a:gdLst/>
              <a:ahLst/>
              <a:cxnLst/>
              <a:rect l="l" t="t" r="r" b="b"/>
              <a:pathLst>
                <a:path w="820419" h="819785">
                  <a:moveTo>
                    <a:pt x="819949" y="0"/>
                  </a:moveTo>
                  <a:lnTo>
                    <a:pt x="818558" y="48141"/>
                  </a:lnTo>
                  <a:lnTo>
                    <a:pt x="814436" y="95551"/>
                  </a:lnTo>
                  <a:lnTo>
                    <a:pt x="807660" y="142152"/>
                  </a:lnTo>
                  <a:lnTo>
                    <a:pt x="798307" y="187868"/>
                  </a:lnTo>
                  <a:lnTo>
                    <a:pt x="786454" y="232620"/>
                  </a:lnTo>
                  <a:lnTo>
                    <a:pt x="772177" y="276333"/>
                  </a:lnTo>
                  <a:lnTo>
                    <a:pt x="755553" y="318930"/>
                  </a:lnTo>
                  <a:lnTo>
                    <a:pt x="736660" y="360334"/>
                  </a:lnTo>
                  <a:lnTo>
                    <a:pt x="715574" y="400467"/>
                  </a:lnTo>
                  <a:lnTo>
                    <a:pt x="692372" y="439253"/>
                  </a:lnTo>
                  <a:lnTo>
                    <a:pt x="667130" y="476615"/>
                  </a:lnTo>
                  <a:lnTo>
                    <a:pt x="639927" y="512477"/>
                  </a:lnTo>
                  <a:lnTo>
                    <a:pt x="610838" y="546760"/>
                  </a:lnTo>
                  <a:lnTo>
                    <a:pt x="579940" y="579389"/>
                  </a:lnTo>
                  <a:lnTo>
                    <a:pt x="547310" y="610287"/>
                  </a:lnTo>
                  <a:lnTo>
                    <a:pt x="513026" y="639376"/>
                  </a:lnTo>
                  <a:lnTo>
                    <a:pt x="477163" y="666580"/>
                  </a:lnTo>
                  <a:lnTo>
                    <a:pt x="439800" y="691821"/>
                  </a:lnTo>
                  <a:lnTo>
                    <a:pt x="401012" y="715024"/>
                  </a:lnTo>
                  <a:lnTo>
                    <a:pt x="360876" y="736111"/>
                  </a:lnTo>
                  <a:lnTo>
                    <a:pt x="319470" y="755005"/>
                  </a:lnTo>
                  <a:lnTo>
                    <a:pt x="276870" y="771629"/>
                  </a:lnTo>
                  <a:lnTo>
                    <a:pt x="233153" y="785906"/>
                  </a:lnTo>
                  <a:lnTo>
                    <a:pt x="188396" y="797760"/>
                  </a:lnTo>
                  <a:lnTo>
                    <a:pt x="142676" y="807114"/>
                  </a:lnTo>
                  <a:lnTo>
                    <a:pt x="96070" y="813890"/>
                  </a:lnTo>
                  <a:lnTo>
                    <a:pt x="48654" y="818012"/>
                  </a:lnTo>
                  <a:lnTo>
                    <a:pt x="505" y="819404"/>
                  </a:lnTo>
                  <a:lnTo>
                    <a:pt x="337" y="819404"/>
                  </a:lnTo>
                  <a:lnTo>
                    <a:pt x="168" y="819404"/>
                  </a:lnTo>
                  <a:lnTo>
                    <a:pt x="0" y="819404"/>
                  </a:lnTo>
                  <a:lnTo>
                    <a:pt x="506" y="0"/>
                  </a:lnTo>
                  <a:lnTo>
                    <a:pt x="819949" y="0"/>
                  </a:lnTo>
                  <a:close/>
                </a:path>
              </a:pathLst>
            </a:custGeom>
            <a:ln w="12699">
              <a:solidFill>
                <a:srgbClr val="D2C3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8016" y="6095"/>
              <a:ext cx="1784604" cy="17830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8821" y="21081"/>
              <a:ext cx="1702435" cy="1702435"/>
            </a:xfrm>
            <a:custGeom>
              <a:avLst/>
              <a:gdLst/>
              <a:ahLst/>
              <a:cxnLst/>
              <a:rect l="l" t="t" r="r" b="b"/>
              <a:pathLst>
                <a:path w="1702435" h="1702435">
                  <a:moveTo>
                    <a:pt x="0" y="851154"/>
                  </a:moveTo>
                  <a:lnTo>
                    <a:pt x="1347" y="802859"/>
                  </a:lnTo>
                  <a:lnTo>
                    <a:pt x="5341" y="755271"/>
                  </a:lnTo>
                  <a:lnTo>
                    <a:pt x="11909" y="708461"/>
                  </a:lnTo>
                  <a:lnTo>
                    <a:pt x="20981" y="662500"/>
                  </a:lnTo>
                  <a:lnTo>
                    <a:pt x="32484" y="617462"/>
                  </a:lnTo>
                  <a:lnTo>
                    <a:pt x="46346" y="573417"/>
                  </a:lnTo>
                  <a:lnTo>
                    <a:pt x="62495" y="530438"/>
                  </a:lnTo>
                  <a:lnTo>
                    <a:pt x="80860" y="488596"/>
                  </a:lnTo>
                  <a:lnTo>
                    <a:pt x="101369" y="447964"/>
                  </a:lnTo>
                  <a:lnTo>
                    <a:pt x="123949" y="408613"/>
                  </a:lnTo>
                  <a:lnTo>
                    <a:pt x="148530" y="370615"/>
                  </a:lnTo>
                  <a:lnTo>
                    <a:pt x="175039" y="334042"/>
                  </a:lnTo>
                  <a:lnTo>
                    <a:pt x="203404" y="298966"/>
                  </a:lnTo>
                  <a:lnTo>
                    <a:pt x="233553" y="265459"/>
                  </a:lnTo>
                  <a:lnTo>
                    <a:pt x="265416" y="233593"/>
                  </a:lnTo>
                  <a:lnTo>
                    <a:pt x="298919" y="203439"/>
                  </a:lnTo>
                  <a:lnTo>
                    <a:pt x="333991" y="175070"/>
                  </a:lnTo>
                  <a:lnTo>
                    <a:pt x="370561" y="148557"/>
                  </a:lnTo>
                  <a:lnTo>
                    <a:pt x="408556" y="123973"/>
                  </a:lnTo>
                  <a:lnTo>
                    <a:pt x="447904" y="101388"/>
                  </a:lnTo>
                  <a:lnTo>
                    <a:pt x="488534" y="80876"/>
                  </a:lnTo>
                  <a:lnTo>
                    <a:pt x="530373" y="62508"/>
                  </a:lnTo>
                  <a:lnTo>
                    <a:pt x="573351" y="46355"/>
                  </a:lnTo>
                  <a:lnTo>
                    <a:pt x="617394" y="32490"/>
                  </a:lnTo>
                  <a:lnTo>
                    <a:pt x="662432" y="20985"/>
                  </a:lnTo>
                  <a:lnTo>
                    <a:pt x="708393" y="11912"/>
                  </a:lnTo>
                  <a:lnTo>
                    <a:pt x="755204" y="5342"/>
                  </a:lnTo>
                  <a:lnTo>
                    <a:pt x="802793" y="1347"/>
                  </a:lnTo>
                  <a:lnTo>
                    <a:pt x="851090" y="0"/>
                  </a:lnTo>
                  <a:lnTo>
                    <a:pt x="899386" y="1347"/>
                  </a:lnTo>
                  <a:lnTo>
                    <a:pt x="946976" y="5342"/>
                  </a:lnTo>
                  <a:lnTo>
                    <a:pt x="993786" y="11912"/>
                  </a:lnTo>
                  <a:lnTo>
                    <a:pt x="1039746" y="20985"/>
                  </a:lnTo>
                  <a:lnTo>
                    <a:pt x="1084783" y="32490"/>
                  </a:lnTo>
                  <a:lnTo>
                    <a:pt x="1128825" y="46355"/>
                  </a:lnTo>
                  <a:lnTo>
                    <a:pt x="1171801" y="62508"/>
                  </a:lnTo>
                  <a:lnTo>
                    <a:pt x="1213639" y="80876"/>
                  </a:lnTo>
                  <a:lnTo>
                    <a:pt x="1254268" y="101388"/>
                  </a:lnTo>
                  <a:lnTo>
                    <a:pt x="1293614" y="123973"/>
                  </a:lnTo>
                  <a:lnTo>
                    <a:pt x="1331607" y="148557"/>
                  </a:lnTo>
                  <a:lnTo>
                    <a:pt x="1368174" y="175070"/>
                  </a:lnTo>
                  <a:lnTo>
                    <a:pt x="1403245" y="203439"/>
                  </a:lnTo>
                  <a:lnTo>
                    <a:pt x="1436746" y="233593"/>
                  </a:lnTo>
                  <a:lnTo>
                    <a:pt x="1468606" y="265459"/>
                  </a:lnTo>
                  <a:lnTo>
                    <a:pt x="1498754" y="298966"/>
                  </a:lnTo>
                  <a:lnTo>
                    <a:pt x="1527117" y="334042"/>
                  </a:lnTo>
                  <a:lnTo>
                    <a:pt x="1553624" y="370615"/>
                  </a:lnTo>
                  <a:lnTo>
                    <a:pt x="1578203" y="408613"/>
                  </a:lnTo>
                  <a:lnTo>
                    <a:pt x="1600782" y="447964"/>
                  </a:lnTo>
                  <a:lnTo>
                    <a:pt x="1621289" y="488596"/>
                  </a:lnTo>
                  <a:lnTo>
                    <a:pt x="1639653" y="530438"/>
                  </a:lnTo>
                  <a:lnTo>
                    <a:pt x="1655801" y="573417"/>
                  </a:lnTo>
                  <a:lnTo>
                    <a:pt x="1669661" y="617462"/>
                  </a:lnTo>
                  <a:lnTo>
                    <a:pt x="1681163" y="662500"/>
                  </a:lnTo>
                  <a:lnTo>
                    <a:pt x="1690234" y="708461"/>
                  </a:lnTo>
                  <a:lnTo>
                    <a:pt x="1696802" y="755271"/>
                  </a:lnTo>
                  <a:lnTo>
                    <a:pt x="1700795" y="802859"/>
                  </a:lnTo>
                  <a:lnTo>
                    <a:pt x="1702142" y="851154"/>
                  </a:lnTo>
                  <a:lnTo>
                    <a:pt x="1700795" y="899447"/>
                  </a:lnTo>
                  <a:lnTo>
                    <a:pt x="1696802" y="947034"/>
                  </a:lnTo>
                  <a:lnTo>
                    <a:pt x="1690234" y="993843"/>
                  </a:lnTo>
                  <a:lnTo>
                    <a:pt x="1681163" y="1039800"/>
                  </a:lnTo>
                  <a:lnTo>
                    <a:pt x="1669661" y="1084835"/>
                  </a:lnTo>
                  <a:lnTo>
                    <a:pt x="1655801" y="1128876"/>
                  </a:lnTo>
                  <a:lnTo>
                    <a:pt x="1639653" y="1171850"/>
                  </a:lnTo>
                  <a:lnTo>
                    <a:pt x="1621289" y="1213687"/>
                  </a:lnTo>
                  <a:lnTo>
                    <a:pt x="1600782" y="1254314"/>
                  </a:lnTo>
                  <a:lnTo>
                    <a:pt x="1578203" y="1293659"/>
                  </a:lnTo>
                  <a:lnTo>
                    <a:pt x="1553624" y="1331651"/>
                  </a:lnTo>
                  <a:lnTo>
                    <a:pt x="1527117" y="1368218"/>
                  </a:lnTo>
                  <a:lnTo>
                    <a:pt x="1498754" y="1403287"/>
                  </a:lnTo>
                  <a:lnTo>
                    <a:pt x="1468606" y="1436788"/>
                  </a:lnTo>
                  <a:lnTo>
                    <a:pt x="1436746" y="1468647"/>
                  </a:lnTo>
                  <a:lnTo>
                    <a:pt x="1403245" y="1498795"/>
                  </a:lnTo>
                  <a:lnTo>
                    <a:pt x="1368174" y="1527157"/>
                  </a:lnTo>
                  <a:lnTo>
                    <a:pt x="1331607" y="1553664"/>
                  </a:lnTo>
                  <a:lnTo>
                    <a:pt x="1293614" y="1578242"/>
                  </a:lnTo>
                  <a:lnTo>
                    <a:pt x="1254268" y="1600821"/>
                  </a:lnTo>
                  <a:lnTo>
                    <a:pt x="1213639" y="1621328"/>
                  </a:lnTo>
                  <a:lnTo>
                    <a:pt x="1171801" y="1639691"/>
                  </a:lnTo>
                  <a:lnTo>
                    <a:pt x="1128825" y="1655839"/>
                  </a:lnTo>
                  <a:lnTo>
                    <a:pt x="1084783" y="1669700"/>
                  </a:lnTo>
                  <a:lnTo>
                    <a:pt x="1039746" y="1681201"/>
                  </a:lnTo>
                  <a:lnTo>
                    <a:pt x="993786" y="1690272"/>
                  </a:lnTo>
                  <a:lnTo>
                    <a:pt x="946976" y="1696840"/>
                  </a:lnTo>
                  <a:lnTo>
                    <a:pt x="899386" y="1700833"/>
                  </a:lnTo>
                  <a:lnTo>
                    <a:pt x="851090" y="1702181"/>
                  </a:lnTo>
                  <a:lnTo>
                    <a:pt x="802793" y="1700833"/>
                  </a:lnTo>
                  <a:lnTo>
                    <a:pt x="755204" y="1696840"/>
                  </a:lnTo>
                  <a:lnTo>
                    <a:pt x="708393" y="1690272"/>
                  </a:lnTo>
                  <a:lnTo>
                    <a:pt x="662432" y="1681201"/>
                  </a:lnTo>
                  <a:lnTo>
                    <a:pt x="617394" y="1669700"/>
                  </a:lnTo>
                  <a:lnTo>
                    <a:pt x="573351" y="1655839"/>
                  </a:lnTo>
                  <a:lnTo>
                    <a:pt x="530373" y="1639691"/>
                  </a:lnTo>
                  <a:lnTo>
                    <a:pt x="488534" y="1621328"/>
                  </a:lnTo>
                  <a:lnTo>
                    <a:pt x="447904" y="1600821"/>
                  </a:lnTo>
                  <a:lnTo>
                    <a:pt x="408556" y="1578242"/>
                  </a:lnTo>
                  <a:lnTo>
                    <a:pt x="370561" y="1553664"/>
                  </a:lnTo>
                  <a:lnTo>
                    <a:pt x="333991" y="1527157"/>
                  </a:lnTo>
                  <a:lnTo>
                    <a:pt x="298919" y="1498795"/>
                  </a:lnTo>
                  <a:lnTo>
                    <a:pt x="265416" y="1468647"/>
                  </a:lnTo>
                  <a:lnTo>
                    <a:pt x="233553" y="1436788"/>
                  </a:lnTo>
                  <a:lnTo>
                    <a:pt x="203404" y="1403287"/>
                  </a:lnTo>
                  <a:lnTo>
                    <a:pt x="175039" y="1368218"/>
                  </a:lnTo>
                  <a:lnTo>
                    <a:pt x="148530" y="1331651"/>
                  </a:lnTo>
                  <a:lnTo>
                    <a:pt x="123949" y="1293659"/>
                  </a:lnTo>
                  <a:lnTo>
                    <a:pt x="101369" y="1254314"/>
                  </a:lnTo>
                  <a:lnTo>
                    <a:pt x="80860" y="1213687"/>
                  </a:lnTo>
                  <a:lnTo>
                    <a:pt x="62495" y="1171850"/>
                  </a:lnTo>
                  <a:lnTo>
                    <a:pt x="46346" y="1128876"/>
                  </a:lnTo>
                  <a:lnTo>
                    <a:pt x="32484" y="1084835"/>
                  </a:lnTo>
                  <a:lnTo>
                    <a:pt x="20981" y="1039800"/>
                  </a:lnTo>
                  <a:lnTo>
                    <a:pt x="11909" y="993843"/>
                  </a:lnTo>
                  <a:lnTo>
                    <a:pt x="5341" y="947034"/>
                  </a:lnTo>
                  <a:lnTo>
                    <a:pt x="1347" y="899447"/>
                  </a:lnTo>
                  <a:lnTo>
                    <a:pt x="0" y="851154"/>
                  </a:lnTo>
                  <a:close/>
                </a:path>
              </a:pathLst>
            </a:custGeom>
            <a:ln w="27305">
              <a:solidFill>
                <a:srgbClr val="FFF6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9164" y="1043939"/>
              <a:ext cx="1159764" cy="11536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7318" y="1050633"/>
              <a:ext cx="1116813" cy="111153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7318" y="1050633"/>
              <a:ext cx="1116965" cy="1111885"/>
            </a:xfrm>
            <a:custGeom>
              <a:avLst/>
              <a:gdLst/>
              <a:ahLst/>
              <a:cxnLst/>
              <a:rect l="l" t="t" r="r" b="b"/>
              <a:pathLst>
                <a:path w="1116965" h="1111885">
                  <a:moveTo>
                    <a:pt x="118497" y="204634"/>
                  </a:moveTo>
                  <a:lnTo>
                    <a:pt x="149786" y="168741"/>
                  </a:lnTo>
                  <a:lnTo>
                    <a:pt x="183516" y="136234"/>
                  </a:lnTo>
                  <a:lnTo>
                    <a:pt x="219451" y="107137"/>
                  </a:lnTo>
                  <a:lnTo>
                    <a:pt x="257356" y="81474"/>
                  </a:lnTo>
                  <a:lnTo>
                    <a:pt x="296996" y="59270"/>
                  </a:lnTo>
                  <a:lnTo>
                    <a:pt x="338136" y="40547"/>
                  </a:lnTo>
                  <a:lnTo>
                    <a:pt x="380539" y="25331"/>
                  </a:lnTo>
                  <a:lnTo>
                    <a:pt x="423971" y="13644"/>
                  </a:lnTo>
                  <a:lnTo>
                    <a:pt x="468197" y="5510"/>
                  </a:lnTo>
                  <a:lnTo>
                    <a:pt x="512980" y="954"/>
                  </a:lnTo>
                  <a:lnTo>
                    <a:pt x="558087" y="0"/>
                  </a:lnTo>
                  <a:lnTo>
                    <a:pt x="603281" y="2670"/>
                  </a:lnTo>
                  <a:lnTo>
                    <a:pt x="648328" y="8990"/>
                  </a:lnTo>
                  <a:lnTo>
                    <a:pt x="692991" y="18983"/>
                  </a:lnTo>
                  <a:lnTo>
                    <a:pt x="737036" y="32672"/>
                  </a:lnTo>
                  <a:lnTo>
                    <a:pt x="780228" y="50083"/>
                  </a:lnTo>
                  <a:lnTo>
                    <a:pt x="822331" y="71238"/>
                  </a:lnTo>
                  <a:lnTo>
                    <a:pt x="863109" y="96162"/>
                  </a:lnTo>
                  <a:lnTo>
                    <a:pt x="902328" y="124878"/>
                  </a:lnTo>
                  <a:lnTo>
                    <a:pt x="939023" y="156757"/>
                  </a:lnTo>
                  <a:lnTo>
                    <a:pt x="972366" y="190998"/>
                  </a:lnTo>
                  <a:lnTo>
                    <a:pt x="1002326" y="227366"/>
                  </a:lnTo>
                  <a:lnTo>
                    <a:pt x="1028875" y="265625"/>
                  </a:lnTo>
                  <a:lnTo>
                    <a:pt x="1051985" y="305541"/>
                  </a:lnTo>
                  <a:lnTo>
                    <a:pt x="1071627" y="346879"/>
                  </a:lnTo>
                  <a:lnTo>
                    <a:pt x="1087772" y="389404"/>
                  </a:lnTo>
                  <a:lnTo>
                    <a:pt x="1100392" y="432881"/>
                  </a:lnTo>
                  <a:lnTo>
                    <a:pt x="1109458" y="477076"/>
                  </a:lnTo>
                  <a:lnTo>
                    <a:pt x="1114941" y="521754"/>
                  </a:lnTo>
                  <a:lnTo>
                    <a:pt x="1116813" y="566679"/>
                  </a:lnTo>
                  <a:lnTo>
                    <a:pt x="1115045" y="611617"/>
                  </a:lnTo>
                  <a:lnTo>
                    <a:pt x="1109608" y="656333"/>
                  </a:lnTo>
                  <a:lnTo>
                    <a:pt x="1100474" y="700593"/>
                  </a:lnTo>
                  <a:lnTo>
                    <a:pt x="1087614" y="744160"/>
                  </a:lnTo>
                  <a:lnTo>
                    <a:pt x="1070999" y="786801"/>
                  </a:lnTo>
                  <a:lnTo>
                    <a:pt x="1050601" y="828281"/>
                  </a:lnTo>
                  <a:lnTo>
                    <a:pt x="1026391" y="868365"/>
                  </a:lnTo>
                  <a:lnTo>
                    <a:pt x="998340" y="906817"/>
                  </a:lnTo>
                  <a:lnTo>
                    <a:pt x="967050" y="942711"/>
                  </a:lnTo>
                  <a:lnTo>
                    <a:pt x="933321" y="975221"/>
                  </a:lnTo>
                  <a:lnTo>
                    <a:pt x="897386" y="1004323"/>
                  </a:lnTo>
                  <a:lnTo>
                    <a:pt x="859481" y="1029991"/>
                  </a:lnTo>
                  <a:lnTo>
                    <a:pt x="819842" y="1052203"/>
                  </a:lnTo>
                  <a:lnTo>
                    <a:pt x="778703" y="1070934"/>
                  </a:lnTo>
                  <a:lnTo>
                    <a:pt x="736301" y="1086160"/>
                  </a:lnTo>
                  <a:lnTo>
                    <a:pt x="692869" y="1097856"/>
                  </a:lnTo>
                  <a:lnTo>
                    <a:pt x="648644" y="1105999"/>
                  </a:lnTo>
                  <a:lnTo>
                    <a:pt x="603861" y="1110565"/>
                  </a:lnTo>
                  <a:lnTo>
                    <a:pt x="558755" y="1111530"/>
                  </a:lnTo>
                  <a:lnTo>
                    <a:pt x="513561" y="1108869"/>
                  </a:lnTo>
                  <a:lnTo>
                    <a:pt x="468514" y="1102558"/>
                  </a:lnTo>
                  <a:lnTo>
                    <a:pt x="423851" y="1092574"/>
                  </a:lnTo>
                  <a:lnTo>
                    <a:pt x="379805" y="1078891"/>
                  </a:lnTo>
                  <a:lnTo>
                    <a:pt x="336613" y="1061487"/>
                  </a:lnTo>
                  <a:lnTo>
                    <a:pt x="294509" y="1040336"/>
                  </a:lnTo>
                  <a:lnTo>
                    <a:pt x="253729" y="1015415"/>
                  </a:lnTo>
                  <a:lnTo>
                    <a:pt x="214509" y="986700"/>
                  </a:lnTo>
                  <a:lnTo>
                    <a:pt x="177813" y="954821"/>
                  </a:lnTo>
                  <a:lnTo>
                    <a:pt x="144469" y="920580"/>
                  </a:lnTo>
                  <a:lnTo>
                    <a:pt x="114507" y="884212"/>
                  </a:lnTo>
                  <a:lnTo>
                    <a:pt x="87955" y="845952"/>
                  </a:lnTo>
                  <a:lnTo>
                    <a:pt x="64843" y="806035"/>
                  </a:lnTo>
                  <a:lnTo>
                    <a:pt x="45198" y="764695"/>
                  </a:lnTo>
                  <a:lnTo>
                    <a:pt x="29050" y="722168"/>
                  </a:lnTo>
                  <a:lnTo>
                    <a:pt x="16427" y="678687"/>
                  </a:lnTo>
                  <a:lnTo>
                    <a:pt x="7358" y="634488"/>
                  </a:lnTo>
                  <a:lnTo>
                    <a:pt x="1873" y="589806"/>
                  </a:lnTo>
                  <a:lnTo>
                    <a:pt x="0" y="544874"/>
                  </a:lnTo>
                  <a:lnTo>
                    <a:pt x="1767" y="499929"/>
                  </a:lnTo>
                  <a:lnTo>
                    <a:pt x="7203" y="455204"/>
                  </a:lnTo>
                  <a:lnTo>
                    <a:pt x="16338" y="410935"/>
                  </a:lnTo>
                  <a:lnTo>
                    <a:pt x="29201" y="367355"/>
                  </a:lnTo>
                  <a:lnTo>
                    <a:pt x="45819" y="324701"/>
                  </a:lnTo>
                  <a:lnTo>
                    <a:pt x="66221" y="283206"/>
                  </a:lnTo>
                  <a:lnTo>
                    <a:pt x="90438" y="243105"/>
                  </a:lnTo>
                  <a:lnTo>
                    <a:pt x="118497" y="204634"/>
                  </a:lnTo>
                  <a:close/>
                </a:path>
                <a:path w="1116965" h="1111885">
                  <a:moveTo>
                    <a:pt x="220478" y="286041"/>
                  </a:moveTo>
                  <a:lnTo>
                    <a:pt x="193857" y="323455"/>
                  </a:lnTo>
                  <a:lnTo>
                    <a:pt x="171956" y="362810"/>
                  </a:lnTo>
                  <a:lnTo>
                    <a:pt x="154731" y="403741"/>
                  </a:lnTo>
                  <a:lnTo>
                    <a:pt x="142134" y="445881"/>
                  </a:lnTo>
                  <a:lnTo>
                    <a:pt x="134120" y="488865"/>
                  </a:lnTo>
                  <a:lnTo>
                    <a:pt x="130642" y="532328"/>
                  </a:lnTo>
                  <a:lnTo>
                    <a:pt x="131656" y="575903"/>
                  </a:lnTo>
                  <a:lnTo>
                    <a:pt x="137113" y="619227"/>
                  </a:lnTo>
                  <a:lnTo>
                    <a:pt x="146970" y="661933"/>
                  </a:lnTo>
                  <a:lnTo>
                    <a:pt x="161179" y="703655"/>
                  </a:lnTo>
                  <a:lnTo>
                    <a:pt x="179695" y="744028"/>
                  </a:lnTo>
                  <a:lnTo>
                    <a:pt x="202471" y="782686"/>
                  </a:lnTo>
                  <a:lnTo>
                    <a:pt x="229462" y="819265"/>
                  </a:lnTo>
                  <a:lnTo>
                    <a:pt x="260621" y="853397"/>
                  </a:lnTo>
                  <a:lnTo>
                    <a:pt x="295903" y="884719"/>
                  </a:lnTo>
                  <a:lnTo>
                    <a:pt x="334266" y="912179"/>
                  </a:lnTo>
                  <a:lnTo>
                    <a:pt x="374454" y="934995"/>
                  </a:lnTo>
                  <a:lnTo>
                    <a:pt x="416101" y="953204"/>
                  </a:lnTo>
                  <a:lnTo>
                    <a:pt x="458842" y="966841"/>
                  </a:lnTo>
                  <a:lnTo>
                    <a:pt x="502309" y="975943"/>
                  </a:lnTo>
                  <a:lnTo>
                    <a:pt x="546136" y="980546"/>
                  </a:lnTo>
                  <a:lnTo>
                    <a:pt x="589958" y="980687"/>
                  </a:lnTo>
                  <a:lnTo>
                    <a:pt x="633407" y="976403"/>
                  </a:lnTo>
                  <a:lnTo>
                    <a:pt x="676118" y="967728"/>
                  </a:lnTo>
                  <a:lnTo>
                    <a:pt x="717723" y="954701"/>
                  </a:lnTo>
                  <a:lnTo>
                    <a:pt x="757858" y="937356"/>
                  </a:lnTo>
                  <a:lnTo>
                    <a:pt x="796155" y="915731"/>
                  </a:lnTo>
                  <a:lnTo>
                    <a:pt x="832249" y="889862"/>
                  </a:lnTo>
                  <a:lnTo>
                    <a:pt x="865772" y="859785"/>
                  </a:lnTo>
                  <a:lnTo>
                    <a:pt x="896359" y="825537"/>
                  </a:lnTo>
                  <a:lnTo>
                    <a:pt x="922982" y="788101"/>
                  </a:lnTo>
                  <a:lnTo>
                    <a:pt x="944884" y="748730"/>
                  </a:lnTo>
                  <a:lnTo>
                    <a:pt x="962112" y="707789"/>
                  </a:lnTo>
                  <a:lnTo>
                    <a:pt x="974710" y="665643"/>
                  </a:lnTo>
                  <a:lnTo>
                    <a:pt x="982725" y="622657"/>
                  </a:lnTo>
                  <a:lnTo>
                    <a:pt x="986204" y="579196"/>
                  </a:lnTo>
                  <a:lnTo>
                    <a:pt x="985192" y="535624"/>
                  </a:lnTo>
                  <a:lnTo>
                    <a:pt x="979734" y="492307"/>
                  </a:lnTo>
                  <a:lnTo>
                    <a:pt x="969878" y="449609"/>
                  </a:lnTo>
                  <a:lnTo>
                    <a:pt x="955670" y="407895"/>
                  </a:lnTo>
                  <a:lnTo>
                    <a:pt x="937154" y="367530"/>
                  </a:lnTo>
                  <a:lnTo>
                    <a:pt x="914378" y="328880"/>
                  </a:lnTo>
                  <a:lnTo>
                    <a:pt x="887387" y="292308"/>
                  </a:lnTo>
                  <a:lnTo>
                    <a:pt x="856228" y="258179"/>
                  </a:lnTo>
                  <a:lnTo>
                    <a:pt x="820946" y="226859"/>
                  </a:lnTo>
                  <a:lnTo>
                    <a:pt x="782581" y="199399"/>
                  </a:lnTo>
                  <a:lnTo>
                    <a:pt x="742391" y="176583"/>
                  </a:lnTo>
                  <a:lnTo>
                    <a:pt x="700742" y="158375"/>
                  </a:lnTo>
                  <a:lnTo>
                    <a:pt x="658000" y="144737"/>
                  </a:lnTo>
                  <a:lnTo>
                    <a:pt x="614531" y="135635"/>
                  </a:lnTo>
                  <a:lnTo>
                    <a:pt x="570703" y="131032"/>
                  </a:lnTo>
                  <a:lnTo>
                    <a:pt x="526880" y="130891"/>
                  </a:lnTo>
                  <a:lnTo>
                    <a:pt x="483431" y="135175"/>
                  </a:lnTo>
                  <a:lnTo>
                    <a:pt x="440719" y="143850"/>
                  </a:lnTo>
                  <a:lnTo>
                    <a:pt x="399113" y="156877"/>
                  </a:lnTo>
                  <a:lnTo>
                    <a:pt x="358979" y="174222"/>
                  </a:lnTo>
                  <a:lnTo>
                    <a:pt x="320681" y="195847"/>
                  </a:lnTo>
                  <a:lnTo>
                    <a:pt x="284588" y="221716"/>
                  </a:lnTo>
                  <a:lnTo>
                    <a:pt x="251064" y="251793"/>
                  </a:lnTo>
                  <a:lnTo>
                    <a:pt x="220478" y="286041"/>
                  </a:lnTo>
                  <a:close/>
                </a:path>
              </a:pathLst>
            </a:custGeom>
            <a:ln w="12700">
              <a:solidFill>
                <a:srgbClr val="C6B7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2875" y="0"/>
              <a:ext cx="8131175" cy="6858000"/>
            </a:xfrm>
            <a:custGeom>
              <a:avLst/>
              <a:gdLst/>
              <a:ahLst/>
              <a:cxnLst/>
              <a:rect l="l" t="t" r="r" b="b"/>
              <a:pathLst>
                <a:path w="8131175" h="6858000">
                  <a:moveTo>
                    <a:pt x="8131175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8131175" y="6858000"/>
                  </a:lnTo>
                  <a:lnTo>
                    <a:pt x="81311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35735" y="0"/>
              <a:ext cx="155447" cy="68579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14984" y="0"/>
              <a:ext cx="73660" cy="6858000"/>
            </a:xfrm>
            <a:custGeom>
              <a:avLst/>
              <a:gdLst/>
              <a:ahLst/>
              <a:cxnLst/>
              <a:rect l="l" t="t" r="r" b="b"/>
              <a:pathLst>
                <a:path w="73659" h="6858000">
                  <a:moveTo>
                    <a:pt x="7315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152" y="68580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21435" y="1413764"/>
              <a:ext cx="210312" cy="21031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15085" y="1338706"/>
              <a:ext cx="312445" cy="29171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96796" y="2557272"/>
              <a:ext cx="2564892" cy="67360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02963" y="2557272"/>
              <a:ext cx="3467099" cy="67360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2060194" y="2667126"/>
            <a:ext cx="50488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C00000"/>
                </a:solidFill>
              </a:rPr>
              <a:t>PRODUCT</a:t>
            </a:r>
            <a:r>
              <a:rPr spc="-195" dirty="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MANAGEMENT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612007" y="4014596"/>
            <a:ext cx="15506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310D04"/>
                </a:solidFill>
                <a:latin typeface="Arial"/>
                <a:cs typeface="Arial"/>
              </a:rPr>
              <a:t>UNIT </a:t>
            </a:r>
            <a:r>
              <a:rPr sz="3200">
                <a:solidFill>
                  <a:srgbClr val="310D04"/>
                </a:solidFill>
                <a:latin typeface="Arial"/>
                <a:cs typeface="Arial"/>
              </a:rPr>
              <a:t>-</a:t>
            </a:r>
            <a:r>
              <a:rPr sz="3200" spc="-185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lang="en-US" sz="3200" dirty="0" smtClean="0">
                <a:solidFill>
                  <a:srgbClr val="310D04"/>
                </a:solidFill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5077" y="252475"/>
            <a:ext cx="25126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922122"/>
                </a:solidFill>
                <a:latin typeface="Arial"/>
                <a:cs typeface="Arial"/>
              </a:rPr>
              <a:t>PRODUCT</a:t>
            </a:r>
            <a:r>
              <a:rPr sz="2800" b="1" spc="-35" dirty="0">
                <a:solidFill>
                  <a:srgbClr val="922122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922122"/>
                </a:solidFill>
                <a:latin typeface="Arial"/>
                <a:cs typeface="Arial"/>
              </a:rPr>
              <a:t>MIX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56559" y="1106169"/>
            <a:ext cx="1902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Product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mix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62200" y="1593976"/>
            <a:ext cx="4800600" cy="721360"/>
          </a:xfrm>
          <a:custGeom>
            <a:avLst/>
            <a:gdLst/>
            <a:ahLst/>
            <a:cxnLst/>
            <a:rect l="l" t="t" r="r" b="b"/>
            <a:pathLst>
              <a:path w="4800600" h="721360">
                <a:moveTo>
                  <a:pt x="4800600" y="692023"/>
                </a:moveTo>
                <a:lnTo>
                  <a:pt x="4729226" y="623316"/>
                </a:lnTo>
                <a:lnTo>
                  <a:pt x="4726686" y="620903"/>
                </a:lnTo>
                <a:lnTo>
                  <a:pt x="4722749" y="620903"/>
                </a:lnTo>
                <a:lnTo>
                  <a:pt x="4720209" y="623443"/>
                </a:lnTo>
                <a:lnTo>
                  <a:pt x="4717796" y="625983"/>
                </a:lnTo>
                <a:lnTo>
                  <a:pt x="4717923" y="630047"/>
                </a:lnTo>
                <a:lnTo>
                  <a:pt x="4720463" y="632460"/>
                </a:lnTo>
                <a:lnTo>
                  <a:pt x="4766970" y="677303"/>
                </a:lnTo>
                <a:lnTo>
                  <a:pt x="1982724" y="0"/>
                </a:lnTo>
                <a:lnTo>
                  <a:pt x="1981200" y="6223"/>
                </a:lnTo>
                <a:lnTo>
                  <a:pt x="1979168" y="254"/>
                </a:lnTo>
                <a:lnTo>
                  <a:pt x="31965" y="674192"/>
                </a:lnTo>
                <a:lnTo>
                  <a:pt x="76454" y="622427"/>
                </a:lnTo>
                <a:lnTo>
                  <a:pt x="76200" y="618490"/>
                </a:lnTo>
                <a:lnTo>
                  <a:pt x="70866" y="613918"/>
                </a:lnTo>
                <a:lnTo>
                  <a:pt x="66802" y="614172"/>
                </a:lnTo>
                <a:lnTo>
                  <a:pt x="0" y="692023"/>
                </a:lnTo>
                <a:lnTo>
                  <a:pt x="97155" y="711200"/>
                </a:lnTo>
                <a:lnTo>
                  <a:pt x="100584" y="711835"/>
                </a:lnTo>
                <a:lnTo>
                  <a:pt x="104013" y="709676"/>
                </a:lnTo>
                <a:lnTo>
                  <a:pt x="105283" y="702818"/>
                </a:lnTo>
                <a:lnTo>
                  <a:pt x="103124" y="699389"/>
                </a:lnTo>
                <a:lnTo>
                  <a:pt x="99695" y="698754"/>
                </a:lnTo>
                <a:lnTo>
                  <a:pt x="75120" y="693928"/>
                </a:lnTo>
                <a:lnTo>
                  <a:pt x="36106" y="686269"/>
                </a:lnTo>
                <a:lnTo>
                  <a:pt x="1974850" y="15100"/>
                </a:lnTo>
                <a:lnTo>
                  <a:pt x="1974850" y="656031"/>
                </a:lnTo>
                <a:lnTo>
                  <a:pt x="1940433" y="597027"/>
                </a:lnTo>
                <a:lnTo>
                  <a:pt x="1936623" y="596011"/>
                </a:lnTo>
                <a:lnTo>
                  <a:pt x="1930527" y="599567"/>
                </a:lnTo>
                <a:lnTo>
                  <a:pt x="1929511" y="603377"/>
                </a:lnTo>
                <a:lnTo>
                  <a:pt x="1981200" y="692023"/>
                </a:lnTo>
                <a:lnTo>
                  <a:pt x="1988527" y="679450"/>
                </a:lnTo>
                <a:lnTo>
                  <a:pt x="2032889" y="603377"/>
                </a:lnTo>
                <a:lnTo>
                  <a:pt x="2031873" y="599567"/>
                </a:lnTo>
                <a:lnTo>
                  <a:pt x="2025777" y="596011"/>
                </a:lnTo>
                <a:lnTo>
                  <a:pt x="2021967" y="597027"/>
                </a:lnTo>
                <a:lnTo>
                  <a:pt x="1987550" y="656031"/>
                </a:lnTo>
                <a:lnTo>
                  <a:pt x="1987550" y="14363"/>
                </a:lnTo>
                <a:lnTo>
                  <a:pt x="4764176" y="689686"/>
                </a:lnTo>
                <a:lnTo>
                  <a:pt x="4698619" y="709168"/>
                </a:lnTo>
                <a:lnTo>
                  <a:pt x="4696714" y="712724"/>
                </a:lnTo>
                <a:lnTo>
                  <a:pt x="4697730" y="716026"/>
                </a:lnTo>
                <a:lnTo>
                  <a:pt x="4698746" y="719455"/>
                </a:lnTo>
                <a:lnTo>
                  <a:pt x="4702302" y="721360"/>
                </a:lnTo>
                <a:lnTo>
                  <a:pt x="4789944" y="695198"/>
                </a:lnTo>
                <a:lnTo>
                  <a:pt x="4800600" y="692023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36344" y="2353607"/>
          <a:ext cx="6009640" cy="7062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5120"/>
                <a:gridCol w="2168525"/>
                <a:gridCol w="2245995"/>
              </a:tblGrid>
              <a:tr h="353139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Product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96570">
                        <a:lnSpc>
                          <a:spcPts val="2655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Product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76630">
                        <a:lnSpc>
                          <a:spcPts val="2655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Product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353139">
                <a:tc>
                  <a:txBody>
                    <a:bodyPr/>
                    <a:lstStyle/>
                    <a:p>
                      <a:pPr marL="31750">
                        <a:lnSpc>
                          <a:spcPts val="268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Breadth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1990">
                        <a:lnSpc>
                          <a:spcPts val="268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depth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22300">
                        <a:lnSpc>
                          <a:spcPts val="268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consistency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330200"/>
            <a:ext cx="690880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solidFill>
                  <a:srgbClr val="922122"/>
                </a:solidFill>
                <a:latin typeface="Arial"/>
                <a:cs typeface="Arial"/>
              </a:rPr>
              <a:t>FACTORS </a:t>
            </a:r>
            <a:r>
              <a:rPr sz="2400" b="1" spc="-5" dirty="0">
                <a:solidFill>
                  <a:srgbClr val="922122"/>
                </a:solidFill>
                <a:latin typeface="Arial"/>
                <a:cs typeface="Arial"/>
              </a:rPr>
              <a:t>INFLUENCING PRODUCT</a:t>
            </a:r>
            <a:r>
              <a:rPr sz="2400" b="1" spc="55" dirty="0">
                <a:solidFill>
                  <a:srgbClr val="922122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922122"/>
                </a:solidFill>
                <a:latin typeface="Arial"/>
                <a:cs typeface="Arial"/>
              </a:rPr>
              <a:t>MIX: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Population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increase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Changes in level </a:t>
            </a:r>
            <a:r>
              <a:rPr sz="2400" dirty="0">
                <a:latin typeface="Arial"/>
                <a:cs typeface="Arial"/>
              </a:rPr>
              <a:t>of the </a:t>
            </a:r>
            <a:r>
              <a:rPr sz="2400" spc="-5" dirty="0">
                <a:latin typeface="Arial"/>
                <a:cs typeface="Arial"/>
              </a:rPr>
              <a:t>income </a:t>
            </a:r>
            <a:r>
              <a:rPr sz="2400" dirty="0">
                <a:latin typeface="Arial"/>
                <a:cs typeface="Arial"/>
              </a:rPr>
              <a:t>of the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buyers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Changes in consumer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behaviour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Other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reasons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Marketing influences {competition, place,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media}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Product influences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Financial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influences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04875"/>
            <a:ext cx="8155305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074410" algn="l"/>
              </a:tabLst>
            </a:pPr>
            <a:r>
              <a:rPr sz="2800" b="1" spc="-5" dirty="0">
                <a:solidFill>
                  <a:srgbClr val="C0644B"/>
                </a:solidFill>
                <a:latin typeface="Arial"/>
                <a:cs typeface="Arial"/>
              </a:rPr>
              <a:t>NEW </a:t>
            </a:r>
            <a:r>
              <a:rPr sz="2800" b="1" spc="-10" dirty="0">
                <a:solidFill>
                  <a:srgbClr val="C0644B"/>
                </a:solidFill>
                <a:latin typeface="Arial"/>
                <a:cs typeface="Arial"/>
              </a:rPr>
              <a:t>PRODUCT</a:t>
            </a:r>
            <a:r>
              <a:rPr sz="2800" b="1" spc="55" dirty="0">
                <a:solidFill>
                  <a:srgbClr val="C0644B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C0644B"/>
                </a:solidFill>
                <a:latin typeface="Arial"/>
                <a:cs typeface="Arial"/>
              </a:rPr>
              <a:t>–</a:t>
            </a:r>
            <a:r>
              <a:rPr sz="2800" b="1" spc="25" dirty="0">
                <a:solidFill>
                  <a:srgbClr val="C0644B"/>
                </a:solidFill>
                <a:latin typeface="Arial"/>
                <a:cs typeface="Arial"/>
              </a:rPr>
              <a:t> </a:t>
            </a:r>
            <a:r>
              <a:rPr sz="2800" b="1" spc="-35" dirty="0">
                <a:solidFill>
                  <a:srgbClr val="C0644B"/>
                </a:solidFill>
                <a:latin typeface="Arial"/>
                <a:cs typeface="Arial"/>
              </a:rPr>
              <a:t>DEVELOPMENT:	</a:t>
            </a:r>
            <a:r>
              <a:rPr sz="2800" spc="-60" dirty="0">
                <a:latin typeface="Arial"/>
                <a:cs typeface="Arial"/>
              </a:rPr>
              <a:t>{V.V.IMP}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60198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Product planning deals with changes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in: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arenR"/>
              <a:tabLst>
                <a:tab pos="527685" algn="l"/>
                <a:tab pos="528320" algn="l"/>
              </a:tabLst>
            </a:pPr>
            <a:r>
              <a:rPr sz="2800" spc="-5" dirty="0">
                <a:latin typeface="Arial"/>
                <a:cs typeface="Arial"/>
              </a:rPr>
              <a:t>The kinds of </a:t>
            </a:r>
            <a:r>
              <a:rPr sz="2800" dirty="0">
                <a:latin typeface="Arial"/>
                <a:cs typeface="Arial"/>
              </a:rPr>
              <a:t>goods </a:t>
            </a:r>
            <a:r>
              <a:rPr sz="2800" spc="-5" dirty="0">
                <a:latin typeface="Arial"/>
                <a:cs typeface="Arial"/>
              </a:rPr>
              <a:t>or </a:t>
            </a:r>
            <a:r>
              <a:rPr sz="2800" dirty="0">
                <a:latin typeface="Arial"/>
                <a:cs typeface="Arial"/>
              </a:rPr>
              <a:t>services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offered</a:t>
            </a:r>
            <a:endParaRPr sz="2800">
              <a:latin typeface="Arial"/>
              <a:cs typeface="Arial"/>
            </a:endParaRPr>
          </a:p>
          <a:p>
            <a:pPr marL="527685" marR="287020" indent="-515620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number/kinds of products </a:t>
            </a:r>
            <a:r>
              <a:rPr sz="2800" spc="-5" dirty="0">
                <a:latin typeface="Arial"/>
                <a:cs typeface="Arial"/>
              </a:rPr>
              <a:t>or different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lines  that </a:t>
            </a:r>
            <a:r>
              <a:rPr sz="2800" spc="-5" dirty="0">
                <a:latin typeface="Arial"/>
                <a:cs typeface="Arial"/>
              </a:rPr>
              <a:t>the company</a:t>
            </a:r>
            <a:r>
              <a:rPr sz="2800" spc="-10" dirty="0">
                <a:latin typeface="Arial"/>
                <a:cs typeface="Arial"/>
              </a:rPr>
              <a:t> offers</a:t>
            </a:r>
            <a:endParaRPr sz="2800">
              <a:latin typeface="Arial"/>
              <a:cs typeface="Arial"/>
            </a:endParaRPr>
          </a:p>
          <a:p>
            <a:pPr marL="527685" marR="5080" indent="-515620">
              <a:lnSpc>
                <a:spcPct val="100000"/>
              </a:lnSpc>
              <a:buAutoNum type="arabicParenR"/>
              <a:tabLst>
                <a:tab pos="527685" algn="l"/>
                <a:tab pos="528320" algn="l"/>
              </a:tabLst>
            </a:pPr>
            <a:r>
              <a:rPr sz="2800" spc="-5" dirty="0">
                <a:latin typeface="Arial"/>
                <a:cs typeface="Arial"/>
              </a:rPr>
              <a:t>The width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assortment within each </a:t>
            </a:r>
            <a:r>
              <a:rPr sz="2800" dirty="0">
                <a:latin typeface="Arial"/>
                <a:cs typeface="Arial"/>
              </a:rPr>
              <a:t>product line  </a:t>
            </a:r>
            <a:r>
              <a:rPr sz="2800" spc="-10" dirty="0">
                <a:latin typeface="Arial"/>
                <a:cs typeface="Arial"/>
              </a:rPr>
              <a:t>offered</a:t>
            </a:r>
            <a:endParaRPr sz="2800">
              <a:latin typeface="Arial"/>
              <a:cs typeface="Arial"/>
            </a:endParaRPr>
          </a:p>
          <a:p>
            <a:pPr marL="527685" marR="302895" indent="-515620">
              <a:lnSpc>
                <a:spcPct val="100000"/>
              </a:lnSpc>
              <a:buAutoNum type="arabicParenR"/>
              <a:tabLst>
                <a:tab pos="527685" algn="l"/>
                <a:tab pos="528320" algn="l"/>
              </a:tabLst>
            </a:pPr>
            <a:r>
              <a:rPr sz="2800" spc="-5" dirty="0">
                <a:latin typeface="Arial"/>
                <a:cs typeface="Arial"/>
              </a:rPr>
              <a:t>The quality </a:t>
            </a:r>
            <a:r>
              <a:rPr sz="2800" dirty="0">
                <a:latin typeface="Arial"/>
                <a:cs typeface="Arial"/>
              </a:rPr>
              <a:t>levels/ </a:t>
            </a:r>
            <a:r>
              <a:rPr sz="2800" spc="-5" dirty="0">
                <a:latin typeface="Arial"/>
                <a:cs typeface="Arial"/>
              </a:rPr>
              <a:t>levels </a:t>
            </a:r>
            <a:r>
              <a:rPr sz="2800" dirty="0">
                <a:latin typeface="Arial"/>
                <a:cs typeface="Arial"/>
              </a:rPr>
              <a:t>acceptable to </a:t>
            </a:r>
            <a:r>
              <a:rPr sz="2800" spc="-5" dirty="0">
                <a:latin typeface="Arial"/>
                <a:cs typeface="Arial"/>
              </a:rPr>
              <a:t>various  </a:t>
            </a:r>
            <a:r>
              <a:rPr sz="2800" dirty="0">
                <a:latin typeface="Arial"/>
                <a:cs typeface="Arial"/>
              </a:rPr>
              <a:t>classes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customers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arenR"/>
              <a:tabLst>
                <a:tab pos="527685" algn="l"/>
                <a:tab pos="528320" algn="l"/>
              </a:tabLst>
            </a:pPr>
            <a:r>
              <a:rPr sz="2800" spc="-5" dirty="0">
                <a:latin typeface="Arial"/>
                <a:cs typeface="Arial"/>
              </a:rPr>
              <a:t>The degree of </a:t>
            </a:r>
            <a:r>
              <a:rPr sz="2800" dirty="0">
                <a:latin typeface="Arial"/>
                <a:cs typeface="Arial"/>
              </a:rPr>
              <a:t>distinctiveness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[different]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328675"/>
            <a:ext cx="8209915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"/>
                <a:cs typeface="Arial"/>
              </a:rPr>
              <a:t>The </a:t>
            </a:r>
            <a:r>
              <a:rPr sz="2800" b="1" spc="-5" dirty="0">
                <a:latin typeface="Arial"/>
                <a:cs typeface="Arial"/>
              </a:rPr>
              <a:t>following are the basic changes that may be  required in product</a:t>
            </a:r>
            <a:r>
              <a:rPr sz="2800" b="1" spc="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planning: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/>
              <a:tabLst>
                <a:tab pos="469900" algn="l"/>
              </a:tabLst>
            </a:pPr>
            <a:r>
              <a:rPr sz="2800" b="1" spc="-5" dirty="0">
                <a:latin typeface="Arial"/>
                <a:cs typeface="Arial"/>
              </a:rPr>
              <a:t>Improving the existing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products</a:t>
            </a:r>
            <a:endParaRPr sz="2800">
              <a:latin typeface="Arial"/>
              <a:cs typeface="Arial"/>
            </a:endParaRPr>
          </a:p>
          <a:p>
            <a:pPr marL="469900" marR="28575" indent="-457200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469900" algn="l"/>
              </a:tabLst>
            </a:pPr>
            <a:r>
              <a:rPr sz="2800" b="1" spc="-10" dirty="0">
                <a:latin typeface="Arial"/>
                <a:cs typeface="Arial"/>
              </a:rPr>
              <a:t>Weeding </a:t>
            </a:r>
            <a:r>
              <a:rPr sz="2800" b="1" spc="-5" dirty="0">
                <a:latin typeface="Arial"/>
                <a:cs typeface="Arial"/>
              </a:rPr>
              <a:t>[unprofitable items] out profitable of  the product</a:t>
            </a:r>
            <a:r>
              <a:rPr sz="2800" b="1" spc="3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line</a:t>
            </a:r>
            <a:endParaRPr sz="2800">
              <a:latin typeface="Arial"/>
              <a:cs typeface="Arial"/>
            </a:endParaRPr>
          </a:p>
          <a:p>
            <a:pPr marL="469900" marR="1407795" indent="-457200">
              <a:lnSpc>
                <a:spcPct val="100000"/>
              </a:lnSpc>
              <a:buAutoNum type="arabicParenR"/>
              <a:tabLst>
                <a:tab pos="469900" algn="l"/>
              </a:tabLst>
            </a:pPr>
            <a:r>
              <a:rPr sz="2800" b="1" spc="-5" dirty="0">
                <a:latin typeface="Arial"/>
                <a:cs typeface="Arial"/>
              </a:rPr>
              <a:t>Expansion of the current product line  [diversification]s</a:t>
            </a:r>
            <a:endParaRPr sz="2800">
              <a:latin typeface="Arial"/>
              <a:cs typeface="Arial"/>
            </a:endParaRPr>
          </a:p>
          <a:p>
            <a:pPr marL="469900" marR="694055" indent="-457200">
              <a:lnSpc>
                <a:spcPct val="100000"/>
              </a:lnSpc>
              <a:buAutoNum type="arabicParenR"/>
              <a:tabLst>
                <a:tab pos="469900" algn="l"/>
              </a:tabLst>
            </a:pPr>
            <a:r>
              <a:rPr sz="2800" b="1" spc="-5" dirty="0">
                <a:latin typeface="Arial"/>
                <a:cs typeface="Arial"/>
              </a:rPr>
              <a:t>New product development for the present  customers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/>
              <a:tabLst>
                <a:tab pos="469900" algn="l"/>
              </a:tabLst>
            </a:pPr>
            <a:r>
              <a:rPr sz="2800" b="1" spc="-5" dirty="0">
                <a:latin typeface="Arial"/>
                <a:cs typeface="Arial"/>
              </a:rPr>
              <a:t>New product for new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customers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330200"/>
            <a:ext cx="8195309" cy="5878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644B"/>
                </a:solidFill>
                <a:latin typeface="Arial"/>
                <a:cs typeface="Arial"/>
              </a:rPr>
              <a:t>NEW PRODUCT DEVELOPMENT</a:t>
            </a:r>
            <a:r>
              <a:rPr sz="2400" b="1" spc="25" dirty="0">
                <a:solidFill>
                  <a:srgbClr val="C0644B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C0644B"/>
                </a:solidFill>
                <a:latin typeface="Arial"/>
                <a:cs typeface="Arial"/>
              </a:rPr>
              <a:t>STAGES: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1)	</a:t>
            </a:r>
            <a:r>
              <a:rPr sz="2400" b="1" spc="-20" dirty="0">
                <a:solidFill>
                  <a:srgbClr val="006FC0"/>
                </a:solidFill>
                <a:latin typeface="Arial"/>
                <a:cs typeface="Arial"/>
              </a:rPr>
              <a:t>EXPLORATION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OF IDEAS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/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IDEA</a:t>
            </a:r>
            <a:r>
              <a:rPr sz="2400" b="1" spc="-9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006FC0"/>
                </a:solidFill>
                <a:latin typeface="Arial"/>
                <a:cs typeface="Arial"/>
              </a:rPr>
              <a:t>GENERATION: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R&amp;D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Distributors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Competitors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Customers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Employees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Professional investment/ marketing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agencies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2) SCREENING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OF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 IDEAS: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Expanding each idea into full product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concept</a:t>
            </a:r>
            <a:endParaRPr sz="2400">
              <a:latin typeface="Arial"/>
              <a:cs typeface="Arial"/>
            </a:endParaRPr>
          </a:p>
          <a:p>
            <a:pPr marL="355600" marR="30734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Collecting </a:t>
            </a:r>
            <a:r>
              <a:rPr sz="2400" dirty="0">
                <a:latin typeface="Arial"/>
                <a:cs typeface="Arial"/>
              </a:rPr>
              <a:t>facts &amp; </a:t>
            </a:r>
            <a:r>
              <a:rPr sz="2400" spc="-5" dirty="0">
                <a:latin typeface="Arial"/>
                <a:cs typeface="Arial"/>
              </a:rPr>
              <a:t>opinion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decide whether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product  idea could </a:t>
            </a:r>
            <a:r>
              <a:rPr sz="2400" dirty="0">
                <a:latin typeface="Arial"/>
                <a:cs typeface="Arial"/>
              </a:rPr>
              <a:t>be </a:t>
            </a:r>
            <a:r>
              <a:rPr sz="2400" spc="-5" dirty="0">
                <a:latin typeface="Arial"/>
                <a:cs typeface="Arial"/>
              </a:rPr>
              <a:t>converted </a:t>
            </a:r>
            <a:r>
              <a:rPr sz="2400" dirty="0">
                <a:latin typeface="Arial"/>
                <a:cs typeface="Arial"/>
              </a:rPr>
              <a:t>into a </a:t>
            </a:r>
            <a:r>
              <a:rPr sz="2400" spc="-5" dirty="0">
                <a:latin typeface="Arial"/>
                <a:cs typeface="Arial"/>
              </a:rPr>
              <a:t>business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proposition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30" dirty="0">
                <a:latin typeface="Arial"/>
                <a:cs typeface="Arial"/>
              </a:rPr>
              <a:t>Technology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Assessing each idea </a:t>
            </a:r>
            <a:r>
              <a:rPr sz="2400" dirty="0">
                <a:latin typeface="Arial"/>
                <a:cs typeface="Arial"/>
              </a:rPr>
              <a:t>for its </a:t>
            </a:r>
            <a:r>
              <a:rPr sz="2400" spc="-5" dirty="0">
                <a:latin typeface="Arial"/>
                <a:cs typeface="Arial"/>
              </a:rPr>
              <a:t>potential value </a:t>
            </a:r>
            <a:r>
              <a:rPr sz="2400" dirty="0">
                <a:latin typeface="Arial"/>
                <a:cs typeface="Arial"/>
              </a:rPr>
              <a:t>for its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company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330200"/>
            <a:ext cx="8093709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3) BUSINESS</a:t>
            </a:r>
            <a:r>
              <a:rPr sz="2400" b="1" spc="-8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006FC0"/>
                </a:solidFill>
                <a:latin typeface="Arial"/>
                <a:cs typeface="Arial"/>
              </a:rPr>
              <a:t>ANALYSIS:</a:t>
            </a:r>
            <a:endParaRPr sz="2400">
              <a:latin typeface="Arial"/>
              <a:cs typeface="Arial"/>
            </a:endParaRPr>
          </a:p>
          <a:p>
            <a:pPr marL="437515" indent="-425450">
              <a:lnSpc>
                <a:spcPct val="100000"/>
              </a:lnSpc>
              <a:buFont typeface="Wingdings"/>
              <a:buChar char=""/>
              <a:tabLst>
                <a:tab pos="437515" algn="l"/>
                <a:tab pos="438150" algn="l"/>
              </a:tabLst>
            </a:pPr>
            <a:r>
              <a:rPr sz="2400" spc="-5" dirty="0">
                <a:latin typeface="Arial"/>
                <a:cs typeface="Arial"/>
              </a:rPr>
              <a:t>Future study </a:t>
            </a:r>
            <a:r>
              <a:rPr sz="2400" dirty="0">
                <a:latin typeface="Arial"/>
                <a:cs typeface="Arial"/>
              </a:rPr>
              <a:t>on each </a:t>
            </a:r>
            <a:r>
              <a:rPr sz="2400" spc="-5" dirty="0">
                <a:latin typeface="Arial"/>
                <a:cs typeface="Arial"/>
              </a:rPr>
              <a:t>idea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detail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Determining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desirable </a:t>
            </a:r>
            <a:r>
              <a:rPr sz="2400" dirty="0">
                <a:latin typeface="Arial"/>
                <a:cs typeface="Arial"/>
              </a:rPr>
              <a:t>market features for the </a:t>
            </a:r>
            <a:r>
              <a:rPr sz="2400" spc="-5" dirty="0">
                <a:latin typeface="Arial"/>
                <a:cs typeface="Arial"/>
              </a:rPr>
              <a:t>product  </a:t>
            </a:r>
            <a:r>
              <a:rPr sz="2400" dirty="0">
                <a:latin typeface="Arial"/>
                <a:cs typeface="Arial"/>
              </a:rPr>
              <a:t>&amp; its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feasibility</a:t>
            </a:r>
            <a:endParaRPr sz="2400">
              <a:latin typeface="Arial"/>
              <a:cs typeface="Arial"/>
            </a:endParaRPr>
          </a:p>
          <a:p>
            <a:pPr marL="355600" marR="946785" indent="-342900">
              <a:lnSpc>
                <a:spcPct val="100000"/>
              </a:lnSpc>
              <a:buFont typeface="Wingdings"/>
              <a:buChar char=""/>
              <a:tabLst>
                <a:tab pos="437515" algn="l"/>
                <a:tab pos="438150" algn="l"/>
              </a:tabLst>
            </a:pPr>
            <a:r>
              <a:rPr dirty="0"/>
              <a:t>	</a:t>
            </a:r>
            <a:r>
              <a:rPr sz="2400" spc="-5" dirty="0">
                <a:latin typeface="Arial"/>
                <a:cs typeface="Arial"/>
              </a:rPr>
              <a:t>Developing specification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establishing a definate  </a:t>
            </a:r>
            <a:r>
              <a:rPr sz="2400" dirty="0">
                <a:latin typeface="Arial"/>
                <a:cs typeface="Arial"/>
              </a:rPr>
              <a:t>programme for the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365760" indent="-353695">
              <a:lnSpc>
                <a:spcPct val="100000"/>
              </a:lnSpc>
              <a:buAutoNum type="arabicParenR" startAt="4"/>
              <a:tabLst>
                <a:tab pos="366395" algn="l"/>
              </a:tabLst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DEVELOPING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006FC0"/>
                </a:solidFill>
                <a:latin typeface="Arial"/>
                <a:cs typeface="Arial"/>
              </a:rPr>
              <a:t>PRODUCT:</a:t>
            </a:r>
            <a:endParaRPr sz="2400">
              <a:latin typeface="Arial"/>
              <a:cs typeface="Arial"/>
            </a:endParaRPr>
          </a:p>
          <a:p>
            <a:pPr marL="34925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Idea on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paper is turned into product on a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hand.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365760" indent="-353695">
              <a:lnSpc>
                <a:spcPct val="100000"/>
              </a:lnSpc>
              <a:buAutoNum type="arabicParenR" startAt="5"/>
              <a:tabLst>
                <a:tab pos="366395" algn="l"/>
              </a:tabLst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TESTING: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Concept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testing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Product </a:t>
            </a:r>
            <a:r>
              <a:rPr sz="2400" dirty="0">
                <a:latin typeface="Arial"/>
                <a:cs typeface="Arial"/>
              </a:rPr>
              <a:t>testing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70" dirty="0">
                <a:latin typeface="Arial"/>
                <a:cs typeface="Arial"/>
              </a:rPr>
              <a:t>Test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marketing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406400"/>
            <a:ext cx="34766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2400" b="1" spc="-5" dirty="0">
                <a:solidFill>
                  <a:srgbClr val="957C42"/>
                </a:solidFill>
                <a:latin typeface="Arial"/>
                <a:cs typeface="Arial"/>
              </a:rPr>
              <a:t>a)	CONCEPT</a:t>
            </a:r>
            <a:r>
              <a:rPr sz="2400" b="1" spc="-50" dirty="0">
                <a:solidFill>
                  <a:srgbClr val="957C42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957C42"/>
                </a:solidFill>
                <a:latin typeface="Arial"/>
                <a:cs typeface="Arial"/>
              </a:rPr>
              <a:t>TESTING: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138173"/>
            <a:ext cx="8434705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71219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evaluate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relative </a:t>
            </a:r>
            <a:r>
              <a:rPr sz="2400" dirty="0">
                <a:latin typeface="Arial"/>
                <a:cs typeface="Arial"/>
              </a:rPr>
              <a:t>merits of </a:t>
            </a:r>
            <a:r>
              <a:rPr sz="2400" spc="-5" dirty="0">
                <a:latin typeface="Arial"/>
                <a:cs typeface="Arial"/>
              </a:rPr>
              <a:t>several new product  proposals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determine whether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product idea is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be abounded or  modified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determine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size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potential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market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guide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management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adopt suitable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policies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957C42"/>
                </a:solidFill>
                <a:latin typeface="Arial"/>
                <a:cs typeface="Arial"/>
              </a:rPr>
              <a:t>b) </a:t>
            </a:r>
            <a:r>
              <a:rPr sz="2400" b="1" spc="-5" dirty="0">
                <a:solidFill>
                  <a:srgbClr val="957C42"/>
                </a:solidFill>
                <a:latin typeface="Arial"/>
                <a:cs typeface="Arial"/>
              </a:rPr>
              <a:t>PRODUCT</a:t>
            </a:r>
            <a:r>
              <a:rPr sz="2400" b="1" spc="-10" dirty="0">
                <a:solidFill>
                  <a:srgbClr val="957C42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957C42"/>
                </a:solidFill>
                <a:latin typeface="Arial"/>
                <a:cs typeface="Arial"/>
              </a:rPr>
              <a:t>TESTING: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assess </a:t>
            </a:r>
            <a:r>
              <a:rPr sz="2400" spc="-5" dirty="0">
                <a:latin typeface="Arial"/>
                <a:cs typeface="Arial"/>
              </a:rPr>
              <a:t>proper product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performance</a:t>
            </a:r>
            <a:endParaRPr sz="2400">
              <a:latin typeface="Arial"/>
              <a:cs typeface="Arial"/>
            </a:endParaRPr>
          </a:p>
          <a:p>
            <a:pPr marL="355600" marR="54737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minimise </a:t>
            </a:r>
            <a:r>
              <a:rPr sz="2400" dirty="0">
                <a:latin typeface="Arial"/>
                <a:cs typeface="Arial"/>
              </a:rPr>
              <a:t>the risk </a:t>
            </a:r>
            <a:r>
              <a:rPr sz="2400" spc="-5" dirty="0">
                <a:latin typeface="Arial"/>
                <a:cs typeface="Arial"/>
              </a:rPr>
              <a:t>attached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full scale launching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a  new product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identify the most productive </a:t>
            </a:r>
            <a:r>
              <a:rPr sz="2400" dirty="0">
                <a:latin typeface="Arial"/>
                <a:cs typeface="Arial"/>
              </a:rPr>
              <a:t>market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segments</a:t>
            </a:r>
            <a:endParaRPr sz="2400">
              <a:latin typeface="Arial"/>
              <a:cs typeface="Arial"/>
            </a:endParaRPr>
          </a:p>
          <a:p>
            <a:pPr marL="355600" marR="90424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collect necessary data of responsiveness </a:t>
            </a:r>
            <a:r>
              <a:rPr sz="2400" dirty="0">
                <a:latin typeface="Arial"/>
                <a:cs typeface="Arial"/>
              </a:rPr>
              <a:t>from the  customers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406400"/>
            <a:ext cx="31870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957C42"/>
                </a:solidFill>
                <a:latin typeface="Arial"/>
                <a:cs typeface="Arial"/>
              </a:rPr>
              <a:t>c) TEST</a:t>
            </a:r>
            <a:r>
              <a:rPr sz="2400" b="1" spc="-65" dirty="0">
                <a:solidFill>
                  <a:srgbClr val="957C42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957C42"/>
                </a:solidFill>
                <a:latin typeface="Arial"/>
                <a:cs typeface="Arial"/>
              </a:rPr>
              <a:t>MARKETING: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138173"/>
            <a:ext cx="791146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43305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evaluate a complete marketing plan including  advertisement, </a:t>
            </a:r>
            <a:r>
              <a:rPr sz="2400" spc="-10" dirty="0">
                <a:latin typeface="Arial"/>
                <a:cs typeface="Arial"/>
              </a:rPr>
              <a:t>distribution, </a:t>
            </a:r>
            <a:r>
              <a:rPr sz="2400" spc="-5" dirty="0">
                <a:latin typeface="Arial"/>
                <a:cs typeface="Arial"/>
              </a:rPr>
              <a:t>sales, pricing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etc…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determine media mix, channels</a:t>
            </a:r>
            <a:r>
              <a:rPr sz="2400" spc="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e.t.c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forecast </a:t>
            </a:r>
            <a:r>
              <a:rPr sz="2400" spc="-5" dirty="0">
                <a:latin typeface="Arial"/>
                <a:cs typeface="Arial"/>
              </a:rPr>
              <a:t>sales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volume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6)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00AFEF"/>
                </a:solidFill>
                <a:latin typeface="Arial"/>
                <a:cs typeface="Arial"/>
              </a:rPr>
              <a:t>COMMERCIALISATION: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Completing final plans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production </a:t>
            </a:r>
            <a:r>
              <a:rPr sz="2400" dirty="0">
                <a:latin typeface="Arial"/>
                <a:cs typeface="Arial"/>
              </a:rPr>
              <a:t>&amp;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marketing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Initiating, co-ordinated production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selling</a:t>
            </a:r>
            <a:r>
              <a:rPr sz="2400" spc="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programmes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Checking results at regular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intervals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52475"/>
            <a:ext cx="8204834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AFEF"/>
                </a:solidFill>
                <a:latin typeface="Arial"/>
                <a:cs typeface="Arial"/>
              </a:rPr>
              <a:t>WHY NEW </a:t>
            </a:r>
            <a:r>
              <a:rPr sz="2800" spc="-10" dirty="0">
                <a:solidFill>
                  <a:srgbClr val="00AFEF"/>
                </a:solidFill>
                <a:latin typeface="Arial"/>
                <a:cs typeface="Arial"/>
              </a:rPr>
              <a:t>PRODUCTS </a:t>
            </a:r>
            <a:r>
              <a:rPr sz="2800" spc="-45" dirty="0">
                <a:solidFill>
                  <a:srgbClr val="00AFEF"/>
                </a:solidFill>
                <a:latin typeface="Arial"/>
                <a:cs typeface="Arial"/>
              </a:rPr>
              <a:t>FAIL </a:t>
            </a:r>
            <a:r>
              <a:rPr sz="2800" spc="-5" dirty="0">
                <a:solidFill>
                  <a:srgbClr val="00AFEF"/>
                </a:solidFill>
                <a:latin typeface="Arial"/>
                <a:cs typeface="Arial"/>
              </a:rPr>
              <a:t>IN THE </a:t>
            </a:r>
            <a:r>
              <a:rPr sz="2800" spc="-10" dirty="0">
                <a:solidFill>
                  <a:srgbClr val="00AFEF"/>
                </a:solidFill>
                <a:latin typeface="Arial"/>
                <a:cs typeface="Arial"/>
              </a:rPr>
              <a:t>MARKET</a:t>
            </a:r>
            <a:r>
              <a:rPr sz="2800" spc="-14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AFEF"/>
                </a:solidFill>
                <a:latin typeface="Arial"/>
                <a:cs typeface="Arial"/>
              </a:rPr>
              <a:t>???  </a:t>
            </a:r>
            <a:r>
              <a:rPr sz="2800" spc="-10" dirty="0">
                <a:solidFill>
                  <a:srgbClr val="00AFEF"/>
                </a:solidFill>
                <a:latin typeface="Arial"/>
                <a:cs typeface="Arial"/>
              </a:rPr>
              <a:t>REASONS: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2800" spc="-5" dirty="0">
                <a:latin typeface="Arial"/>
                <a:cs typeface="Arial"/>
              </a:rPr>
              <a:t>Inadequate market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analysis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2800" spc="-5" dirty="0">
                <a:latin typeface="Arial"/>
                <a:cs typeface="Arial"/>
              </a:rPr>
              <a:t>Product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defect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2800" spc="-5" dirty="0">
                <a:latin typeface="Arial"/>
                <a:cs typeface="Arial"/>
              </a:rPr>
              <a:t>Higher</a:t>
            </a:r>
            <a:r>
              <a:rPr sz="2800" dirty="0">
                <a:latin typeface="Arial"/>
                <a:cs typeface="Arial"/>
              </a:rPr>
              <a:t> cost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2800" spc="-5" dirty="0">
                <a:latin typeface="Arial"/>
                <a:cs typeface="Arial"/>
              </a:rPr>
              <a:t>Poor timing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[proper]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2800" spc="-5" dirty="0">
                <a:latin typeface="Arial"/>
                <a:cs typeface="Arial"/>
              </a:rPr>
              <a:t>Competition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2800" spc="-5" dirty="0">
                <a:latin typeface="Arial"/>
                <a:cs typeface="Arial"/>
              </a:rPr>
              <a:t>Insufficient </a:t>
            </a:r>
            <a:r>
              <a:rPr sz="2800" dirty="0">
                <a:latin typeface="Arial"/>
                <a:cs typeface="Arial"/>
              </a:rPr>
              <a:t>marketing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effort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2800" spc="-5" dirty="0">
                <a:latin typeface="Arial"/>
                <a:cs typeface="Arial"/>
              </a:rPr>
              <a:t>Inadequate sales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force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2800" spc="-10" dirty="0">
                <a:latin typeface="Arial"/>
                <a:cs typeface="Arial"/>
              </a:rPr>
              <a:t>Weakness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distribution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328675"/>
            <a:ext cx="655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*** </a:t>
            </a:r>
            <a:r>
              <a:rPr sz="2800" spc="-45" dirty="0"/>
              <a:t>v.imp </a:t>
            </a:r>
            <a:r>
              <a:rPr sz="2800" b="1" spc="-10" dirty="0">
                <a:solidFill>
                  <a:srgbClr val="627E25"/>
                </a:solidFill>
                <a:latin typeface="Arial"/>
                <a:cs typeface="Arial"/>
              </a:rPr>
              <a:t>PRODUCT </a:t>
            </a:r>
            <a:r>
              <a:rPr sz="2800" b="1" spc="-5" dirty="0">
                <a:solidFill>
                  <a:srgbClr val="627E25"/>
                </a:solidFill>
                <a:latin typeface="Arial"/>
                <a:cs typeface="Arial"/>
              </a:rPr>
              <a:t>LIFE </a:t>
            </a:r>
            <a:r>
              <a:rPr sz="2800" b="1" spc="-10" dirty="0">
                <a:solidFill>
                  <a:srgbClr val="627E25"/>
                </a:solidFill>
                <a:latin typeface="Arial"/>
                <a:cs typeface="Arial"/>
              </a:rPr>
              <a:t>CYCLE</a:t>
            </a:r>
            <a:r>
              <a:rPr sz="2800" b="1" spc="95" dirty="0">
                <a:solidFill>
                  <a:srgbClr val="627E25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627E25"/>
                </a:solidFill>
                <a:latin typeface="Arial"/>
                <a:cs typeface="Arial"/>
              </a:rPr>
              <a:t>[PLC]: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182369"/>
            <a:ext cx="6256020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There </a:t>
            </a:r>
            <a:r>
              <a:rPr sz="2800" dirty="0">
                <a:latin typeface="Arial"/>
                <a:cs typeface="Arial"/>
              </a:rPr>
              <a:t>are </a:t>
            </a:r>
            <a:r>
              <a:rPr sz="2800" spc="-5" dirty="0">
                <a:latin typeface="Arial"/>
                <a:cs typeface="Arial"/>
              </a:rPr>
              <a:t>4 stages of </a:t>
            </a:r>
            <a:r>
              <a:rPr sz="2800" dirty="0">
                <a:latin typeface="Arial"/>
                <a:cs typeface="Arial"/>
              </a:rPr>
              <a:t>product </a:t>
            </a:r>
            <a:r>
              <a:rPr sz="2800" spc="-5" dirty="0">
                <a:latin typeface="Arial"/>
                <a:cs typeface="Arial"/>
              </a:rPr>
              <a:t>life </a:t>
            </a:r>
            <a:r>
              <a:rPr sz="2800" dirty="0">
                <a:latin typeface="Arial"/>
                <a:cs typeface="Arial"/>
              </a:rPr>
              <a:t>cycle.</a:t>
            </a:r>
            <a:endParaRPr sz="28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buAutoNum type="romanUcPeriod"/>
              <a:tabLst>
                <a:tab pos="583565" algn="l"/>
                <a:tab pos="584200" algn="l"/>
              </a:tabLst>
            </a:pPr>
            <a:r>
              <a:rPr sz="2800" dirty="0">
                <a:latin typeface="Arial"/>
                <a:cs typeface="Arial"/>
              </a:rPr>
              <a:t>Introduction</a:t>
            </a:r>
            <a:endParaRPr sz="28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5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spc="-5" dirty="0">
                <a:latin typeface="Arial"/>
                <a:cs typeface="Arial"/>
              </a:rPr>
              <a:t>Growth</a:t>
            </a:r>
            <a:endParaRPr sz="28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buAutoNum type="romanUcPeriod"/>
              <a:tabLst>
                <a:tab pos="583565" algn="l"/>
                <a:tab pos="584200" algn="l"/>
              </a:tabLst>
            </a:pPr>
            <a:r>
              <a:rPr sz="2800" spc="-5" dirty="0">
                <a:latin typeface="Arial"/>
                <a:cs typeface="Arial"/>
              </a:rPr>
              <a:t>Maturity</a:t>
            </a:r>
            <a:endParaRPr sz="28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buAutoNum type="romanUcPeriod"/>
              <a:tabLst>
                <a:tab pos="584200" algn="l"/>
              </a:tabLst>
            </a:pPr>
            <a:r>
              <a:rPr sz="2800" spc="-5" dirty="0">
                <a:latin typeface="Arial"/>
                <a:cs typeface="Arial"/>
              </a:rPr>
              <a:t>Decline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6800" y="3657600"/>
            <a:ext cx="6477000" cy="2667000"/>
          </a:xfrm>
          <a:custGeom>
            <a:avLst/>
            <a:gdLst/>
            <a:ahLst/>
            <a:cxnLst/>
            <a:rect l="l" t="t" r="r" b="b"/>
            <a:pathLst>
              <a:path w="6477000" h="2667000">
                <a:moveTo>
                  <a:pt x="0" y="0"/>
                </a:moveTo>
                <a:lnTo>
                  <a:pt x="0" y="2438400"/>
                </a:lnTo>
              </a:path>
              <a:path w="6477000" h="2667000">
                <a:moveTo>
                  <a:pt x="0" y="2438400"/>
                </a:moveTo>
                <a:lnTo>
                  <a:pt x="6248400" y="2438400"/>
                </a:lnTo>
              </a:path>
              <a:path w="6477000" h="2667000">
                <a:moveTo>
                  <a:pt x="1524000" y="0"/>
                </a:moveTo>
                <a:lnTo>
                  <a:pt x="1524000" y="2438400"/>
                </a:lnTo>
              </a:path>
              <a:path w="6477000" h="2667000">
                <a:moveTo>
                  <a:pt x="2781300" y="0"/>
                </a:moveTo>
                <a:lnTo>
                  <a:pt x="2819400" y="2438400"/>
                </a:lnTo>
              </a:path>
              <a:path w="6477000" h="2667000">
                <a:moveTo>
                  <a:pt x="4229100" y="0"/>
                </a:moveTo>
                <a:lnTo>
                  <a:pt x="4267200" y="2438400"/>
                </a:lnTo>
              </a:path>
              <a:path w="6477000" h="2667000">
                <a:moveTo>
                  <a:pt x="0" y="2438400"/>
                </a:moveTo>
                <a:lnTo>
                  <a:pt x="4419600" y="228600"/>
                </a:lnTo>
              </a:path>
              <a:path w="6477000" h="2667000">
                <a:moveTo>
                  <a:pt x="4419600" y="228600"/>
                </a:moveTo>
                <a:lnTo>
                  <a:pt x="6477000" y="1981200"/>
                </a:lnTo>
              </a:path>
              <a:path w="6477000" h="2667000">
                <a:moveTo>
                  <a:pt x="762000" y="2438400"/>
                </a:moveTo>
                <a:lnTo>
                  <a:pt x="3505200" y="1104900"/>
                </a:lnTo>
              </a:path>
              <a:path w="6477000" h="2667000">
                <a:moveTo>
                  <a:pt x="3505200" y="1104900"/>
                </a:moveTo>
                <a:lnTo>
                  <a:pt x="6019800" y="2209800"/>
                </a:lnTo>
              </a:path>
              <a:path w="6477000" h="2667000">
                <a:moveTo>
                  <a:pt x="762000" y="2438400"/>
                </a:moveTo>
                <a:lnTo>
                  <a:pt x="457200" y="2667000"/>
                </a:lnTo>
              </a:path>
            </a:pathLst>
          </a:custGeom>
          <a:ln w="12700">
            <a:solidFill>
              <a:srgbClr val="3891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73581" y="3893057"/>
            <a:ext cx="1217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Introduction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19476" y="3893057"/>
            <a:ext cx="757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ro</a:t>
            </a:r>
            <a:r>
              <a:rPr sz="1800" spc="-5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th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26840" y="3893057"/>
            <a:ext cx="838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Maturity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71794" y="3893057"/>
            <a:ext cx="785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cl</a:t>
            </a:r>
            <a:r>
              <a:rPr sz="1800" spc="-1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43582" y="6088176"/>
            <a:ext cx="405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bep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72280" y="6362496"/>
            <a:ext cx="573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IME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8643" y="4241419"/>
            <a:ext cx="82359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Sales </a:t>
            </a:r>
            <a:r>
              <a:rPr sz="1800" dirty="0">
                <a:latin typeface="Arial"/>
                <a:cs typeface="Arial"/>
              </a:rPr>
              <a:t>/  Profit  </a:t>
            </a:r>
            <a:r>
              <a:rPr sz="1800" spc="-5" dirty="0">
                <a:latin typeface="Arial"/>
                <a:cs typeface="Arial"/>
              </a:rPr>
              <a:t>volume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3339" y="0"/>
            <a:ext cx="9147810" cy="6861175"/>
            <a:chOff x="-3339" y="0"/>
            <a:chExt cx="9147810" cy="6861175"/>
          </a:xfrm>
        </p:grpSpPr>
        <p:sp>
          <p:nvSpPr>
            <p:cNvPr id="4" name="object 4"/>
            <p:cNvSpPr/>
            <p:nvPr/>
          </p:nvSpPr>
          <p:spPr>
            <a:xfrm>
              <a:off x="3010" y="3556"/>
              <a:ext cx="820419" cy="819785"/>
            </a:xfrm>
            <a:custGeom>
              <a:avLst/>
              <a:gdLst/>
              <a:ahLst/>
              <a:cxnLst/>
              <a:rect l="l" t="t" r="r" b="b"/>
              <a:pathLst>
                <a:path w="820419" h="819785">
                  <a:moveTo>
                    <a:pt x="819949" y="0"/>
                  </a:moveTo>
                  <a:lnTo>
                    <a:pt x="506" y="0"/>
                  </a:lnTo>
                  <a:lnTo>
                    <a:pt x="0" y="819404"/>
                  </a:lnTo>
                  <a:lnTo>
                    <a:pt x="505" y="819404"/>
                  </a:lnTo>
                  <a:lnTo>
                    <a:pt x="48654" y="818012"/>
                  </a:lnTo>
                  <a:lnTo>
                    <a:pt x="96070" y="813890"/>
                  </a:lnTo>
                  <a:lnTo>
                    <a:pt x="142676" y="807114"/>
                  </a:lnTo>
                  <a:lnTo>
                    <a:pt x="188396" y="797760"/>
                  </a:lnTo>
                  <a:lnTo>
                    <a:pt x="233153" y="785906"/>
                  </a:lnTo>
                  <a:lnTo>
                    <a:pt x="276870" y="771629"/>
                  </a:lnTo>
                  <a:lnTo>
                    <a:pt x="319470" y="755005"/>
                  </a:lnTo>
                  <a:lnTo>
                    <a:pt x="360876" y="736111"/>
                  </a:lnTo>
                  <a:lnTo>
                    <a:pt x="401012" y="715024"/>
                  </a:lnTo>
                  <a:lnTo>
                    <a:pt x="439800" y="691821"/>
                  </a:lnTo>
                  <a:lnTo>
                    <a:pt x="477163" y="666580"/>
                  </a:lnTo>
                  <a:lnTo>
                    <a:pt x="513026" y="639376"/>
                  </a:lnTo>
                  <a:lnTo>
                    <a:pt x="547310" y="610287"/>
                  </a:lnTo>
                  <a:lnTo>
                    <a:pt x="579940" y="579389"/>
                  </a:lnTo>
                  <a:lnTo>
                    <a:pt x="610838" y="546760"/>
                  </a:lnTo>
                  <a:lnTo>
                    <a:pt x="639927" y="512477"/>
                  </a:lnTo>
                  <a:lnTo>
                    <a:pt x="667130" y="476615"/>
                  </a:lnTo>
                  <a:lnTo>
                    <a:pt x="692372" y="439253"/>
                  </a:lnTo>
                  <a:lnTo>
                    <a:pt x="715574" y="400467"/>
                  </a:lnTo>
                  <a:lnTo>
                    <a:pt x="736660" y="360334"/>
                  </a:lnTo>
                  <a:lnTo>
                    <a:pt x="755553" y="318930"/>
                  </a:lnTo>
                  <a:lnTo>
                    <a:pt x="772177" y="276333"/>
                  </a:lnTo>
                  <a:lnTo>
                    <a:pt x="786454" y="232620"/>
                  </a:lnTo>
                  <a:lnTo>
                    <a:pt x="798307" y="187868"/>
                  </a:lnTo>
                  <a:lnTo>
                    <a:pt x="807660" y="142152"/>
                  </a:lnTo>
                  <a:lnTo>
                    <a:pt x="814436" y="95551"/>
                  </a:lnTo>
                  <a:lnTo>
                    <a:pt x="818558" y="48141"/>
                  </a:lnTo>
                  <a:lnTo>
                    <a:pt x="819949" y="0"/>
                  </a:lnTo>
                  <a:close/>
                </a:path>
              </a:pathLst>
            </a:custGeom>
            <a:solidFill>
              <a:srgbClr val="FDF9F4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10" y="3556"/>
              <a:ext cx="820419" cy="819785"/>
            </a:xfrm>
            <a:custGeom>
              <a:avLst/>
              <a:gdLst/>
              <a:ahLst/>
              <a:cxnLst/>
              <a:rect l="l" t="t" r="r" b="b"/>
              <a:pathLst>
                <a:path w="820419" h="819785">
                  <a:moveTo>
                    <a:pt x="819949" y="0"/>
                  </a:moveTo>
                  <a:lnTo>
                    <a:pt x="818558" y="48141"/>
                  </a:lnTo>
                  <a:lnTo>
                    <a:pt x="814436" y="95551"/>
                  </a:lnTo>
                  <a:lnTo>
                    <a:pt x="807660" y="142152"/>
                  </a:lnTo>
                  <a:lnTo>
                    <a:pt x="798307" y="187868"/>
                  </a:lnTo>
                  <a:lnTo>
                    <a:pt x="786454" y="232620"/>
                  </a:lnTo>
                  <a:lnTo>
                    <a:pt x="772177" y="276333"/>
                  </a:lnTo>
                  <a:lnTo>
                    <a:pt x="755553" y="318930"/>
                  </a:lnTo>
                  <a:lnTo>
                    <a:pt x="736660" y="360334"/>
                  </a:lnTo>
                  <a:lnTo>
                    <a:pt x="715574" y="400467"/>
                  </a:lnTo>
                  <a:lnTo>
                    <a:pt x="692372" y="439253"/>
                  </a:lnTo>
                  <a:lnTo>
                    <a:pt x="667130" y="476615"/>
                  </a:lnTo>
                  <a:lnTo>
                    <a:pt x="639927" y="512477"/>
                  </a:lnTo>
                  <a:lnTo>
                    <a:pt x="610838" y="546760"/>
                  </a:lnTo>
                  <a:lnTo>
                    <a:pt x="579940" y="579389"/>
                  </a:lnTo>
                  <a:lnTo>
                    <a:pt x="547310" y="610287"/>
                  </a:lnTo>
                  <a:lnTo>
                    <a:pt x="513026" y="639376"/>
                  </a:lnTo>
                  <a:lnTo>
                    <a:pt x="477163" y="666580"/>
                  </a:lnTo>
                  <a:lnTo>
                    <a:pt x="439800" y="691821"/>
                  </a:lnTo>
                  <a:lnTo>
                    <a:pt x="401012" y="715024"/>
                  </a:lnTo>
                  <a:lnTo>
                    <a:pt x="360876" y="736111"/>
                  </a:lnTo>
                  <a:lnTo>
                    <a:pt x="319470" y="755005"/>
                  </a:lnTo>
                  <a:lnTo>
                    <a:pt x="276870" y="771629"/>
                  </a:lnTo>
                  <a:lnTo>
                    <a:pt x="233153" y="785906"/>
                  </a:lnTo>
                  <a:lnTo>
                    <a:pt x="188396" y="797760"/>
                  </a:lnTo>
                  <a:lnTo>
                    <a:pt x="142676" y="807114"/>
                  </a:lnTo>
                  <a:lnTo>
                    <a:pt x="96070" y="813890"/>
                  </a:lnTo>
                  <a:lnTo>
                    <a:pt x="48654" y="818012"/>
                  </a:lnTo>
                  <a:lnTo>
                    <a:pt x="505" y="819404"/>
                  </a:lnTo>
                  <a:lnTo>
                    <a:pt x="337" y="819404"/>
                  </a:lnTo>
                  <a:lnTo>
                    <a:pt x="168" y="819404"/>
                  </a:lnTo>
                  <a:lnTo>
                    <a:pt x="0" y="819404"/>
                  </a:lnTo>
                  <a:lnTo>
                    <a:pt x="506" y="0"/>
                  </a:lnTo>
                  <a:lnTo>
                    <a:pt x="819949" y="0"/>
                  </a:lnTo>
                  <a:close/>
                </a:path>
              </a:pathLst>
            </a:custGeom>
            <a:ln w="12699">
              <a:solidFill>
                <a:srgbClr val="D2C3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8016" y="6095"/>
              <a:ext cx="1784604" cy="17830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8821" y="21081"/>
              <a:ext cx="1702435" cy="1702435"/>
            </a:xfrm>
            <a:custGeom>
              <a:avLst/>
              <a:gdLst/>
              <a:ahLst/>
              <a:cxnLst/>
              <a:rect l="l" t="t" r="r" b="b"/>
              <a:pathLst>
                <a:path w="1702435" h="1702435">
                  <a:moveTo>
                    <a:pt x="0" y="851154"/>
                  </a:moveTo>
                  <a:lnTo>
                    <a:pt x="1347" y="802859"/>
                  </a:lnTo>
                  <a:lnTo>
                    <a:pt x="5341" y="755271"/>
                  </a:lnTo>
                  <a:lnTo>
                    <a:pt x="11909" y="708461"/>
                  </a:lnTo>
                  <a:lnTo>
                    <a:pt x="20981" y="662500"/>
                  </a:lnTo>
                  <a:lnTo>
                    <a:pt x="32484" y="617462"/>
                  </a:lnTo>
                  <a:lnTo>
                    <a:pt x="46346" y="573417"/>
                  </a:lnTo>
                  <a:lnTo>
                    <a:pt x="62495" y="530438"/>
                  </a:lnTo>
                  <a:lnTo>
                    <a:pt x="80860" y="488596"/>
                  </a:lnTo>
                  <a:lnTo>
                    <a:pt x="101369" y="447964"/>
                  </a:lnTo>
                  <a:lnTo>
                    <a:pt x="123949" y="408613"/>
                  </a:lnTo>
                  <a:lnTo>
                    <a:pt x="148530" y="370615"/>
                  </a:lnTo>
                  <a:lnTo>
                    <a:pt x="175039" y="334042"/>
                  </a:lnTo>
                  <a:lnTo>
                    <a:pt x="203404" y="298966"/>
                  </a:lnTo>
                  <a:lnTo>
                    <a:pt x="233553" y="265459"/>
                  </a:lnTo>
                  <a:lnTo>
                    <a:pt x="265416" y="233593"/>
                  </a:lnTo>
                  <a:lnTo>
                    <a:pt x="298919" y="203439"/>
                  </a:lnTo>
                  <a:lnTo>
                    <a:pt x="333991" y="175070"/>
                  </a:lnTo>
                  <a:lnTo>
                    <a:pt x="370561" y="148557"/>
                  </a:lnTo>
                  <a:lnTo>
                    <a:pt x="408556" y="123973"/>
                  </a:lnTo>
                  <a:lnTo>
                    <a:pt x="447904" y="101388"/>
                  </a:lnTo>
                  <a:lnTo>
                    <a:pt x="488534" y="80876"/>
                  </a:lnTo>
                  <a:lnTo>
                    <a:pt x="530373" y="62508"/>
                  </a:lnTo>
                  <a:lnTo>
                    <a:pt x="573351" y="46355"/>
                  </a:lnTo>
                  <a:lnTo>
                    <a:pt x="617394" y="32490"/>
                  </a:lnTo>
                  <a:lnTo>
                    <a:pt x="662432" y="20985"/>
                  </a:lnTo>
                  <a:lnTo>
                    <a:pt x="708393" y="11912"/>
                  </a:lnTo>
                  <a:lnTo>
                    <a:pt x="755204" y="5342"/>
                  </a:lnTo>
                  <a:lnTo>
                    <a:pt x="802793" y="1347"/>
                  </a:lnTo>
                  <a:lnTo>
                    <a:pt x="851090" y="0"/>
                  </a:lnTo>
                  <a:lnTo>
                    <a:pt x="899386" y="1347"/>
                  </a:lnTo>
                  <a:lnTo>
                    <a:pt x="946976" y="5342"/>
                  </a:lnTo>
                  <a:lnTo>
                    <a:pt x="993786" y="11912"/>
                  </a:lnTo>
                  <a:lnTo>
                    <a:pt x="1039746" y="20985"/>
                  </a:lnTo>
                  <a:lnTo>
                    <a:pt x="1084783" y="32490"/>
                  </a:lnTo>
                  <a:lnTo>
                    <a:pt x="1128825" y="46355"/>
                  </a:lnTo>
                  <a:lnTo>
                    <a:pt x="1171801" y="62508"/>
                  </a:lnTo>
                  <a:lnTo>
                    <a:pt x="1213639" y="80876"/>
                  </a:lnTo>
                  <a:lnTo>
                    <a:pt x="1254268" y="101388"/>
                  </a:lnTo>
                  <a:lnTo>
                    <a:pt x="1293614" y="123973"/>
                  </a:lnTo>
                  <a:lnTo>
                    <a:pt x="1331607" y="148557"/>
                  </a:lnTo>
                  <a:lnTo>
                    <a:pt x="1368174" y="175070"/>
                  </a:lnTo>
                  <a:lnTo>
                    <a:pt x="1403245" y="203439"/>
                  </a:lnTo>
                  <a:lnTo>
                    <a:pt x="1436746" y="233593"/>
                  </a:lnTo>
                  <a:lnTo>
                    <a:pt x="1468606" y="265459"/>
                  </a:lnTo>
                  <a:lnTo>
                    <a:pt x="1498754" y="298966"/>
                  </a:lnTo>
                  <a:lnTo>
                    <a:pt x="1527117" y="334042"/>
                  </a:lnTo>
                  <a:lnTo>
                    <a:pt x="1553624" y="370615"/>
                  </a:lnTo>
                  <a:lnTo>
                    <a:pt x="1578203" y="408613"/>
                  </a:lnTo>
                  <a:lnTo>
                    <a:pt x="1600782" y="447964"/>
                  </a:lnTo>
                  <a:lnTo>
                    <a:pt x="1621289" y="488596"/>
                  </a:lnTo>
                  <a:lnTo>
                    <a:pt x="1639653" y="530438"/>
                  </a:lnTo>
                  <a:lnTo>
                    <a:pt x="1655801" y="573417"/>
                  </a:lnTo>
                  <a:lnTo>
                    <a:pt x="1669661" y="617462"/>
                  </a:lnTo>
                  <a:lnTo>
                    <a:pt x="1681163" y="662500"/>
                  </a:lnTo>
                  <a:lnTo>
                    <a:pt x="1690234" y="708461"/>
                  </a:lnTo>
                  <a:lnTo>
                    <a:pt x="1696802" y="755271"/>
                  </a:lnTo>
                  <a:lnTo>
                    <a:pt x="1700795" y="802859"/>
                  </a:lnTo>
                  <a:lnTo>
                    <a:pt x="1702142" y="851154"/>
                  </a:lnTo>
                  <a:lnTo>
                    <a:pt x="1700795" y="899447"/>
                  </a:lnTo>
                  <a:lnTo>
                    <a:pt x="1696802" y="947034"/>
                  </a:lnTo>
                  <a:lnTo>
                    <a:pt x="1690234" y="993843"/>
                  </a:lnTo>
                  <a:lnTo>
                    <a:pt x="1681163" y="1039800"/>
                  </a:lnTo>
                  <a:lnTo>
                    <a:pt x="1669661" y="1084835"/>
                  </a:lnTo>
                  <a:lnTo>
                    <a:pt x="1655801" y="1128876"/>
                  </a:lnTo>
                  <a:lnTo>
                    <a:pt x="1639653" y="1171850"/>
                  </a:lnTo>
                  <a:lnTo>
                    <a:pt x="1621289" y="1213687"/>
                  </a:lnTo>
                  <a:lnTo>
                    <a:pt x="1600782" y="1254314"/>
                  </a:lnTo>
                  <a:lnTo>
                    <a:pt x="1578203" y="1293659"/>
                  </a:lnTo>
                  <a:lnTo>
                    <a:pt x="1553624" y="1331651"/>
                  </a:lnTo>
                  <a:lnTo>
                    <a:pt x="1527117" y="1368218"/>
                  </a:lnTo>
                  <a:lnTo>
                    <a:pt x="1498754" y="1403287"/>
                  </a:lnTo>
                  <a:lnTo>
                    <a:pt x="1468606" y="1436788"/>
                  </a:lnTo>
                  <a:lnTo>
                    <a:pt x="1436746" y="1468647"/>
                  </a:lnTo>
                  <a:lnTo>
                    <a:pt x="1403245" y="1498795"/>
                  </a:lnTo>
                  <a:lnTo>
                    <a:pt x="1368174" y="1527157"/>
                  </a:lnTo>
                  <a:lnTo>
                    <a:pt x="1331607" y="1553664"/>
                  </a:lnTo>
                  <a:lnTo>
                    <a:pt x="1293614" y="1578242"/>
                  </a:lnTo>
                  <a:lnTo>
                    <a:pt x="1254268" y="1600821"/>
                  </a:lnTo>
                  <a:lnTo>
                    <a:pt x="1213639" y="1621328"/>
                  </a:lnTo>
                  <a:lnTo>
                    <a:pt x="1171801" y="1639691"/>
                  </a:lnTo>
                  <a:lnTo>
                    <a:pt x="1128825" y="1655839"/>
                  </a:lnTo>
                  <a:lnTo>
                    <a:pt x="1084783" y="1669700"/>
                  </a:lnTo>
                  <a:lnTo>
                    <a:pt x="1039746" y="1681201"/>
                  </a:lnTo>
                  <a:lnTo>
                    <a:pt x="993786" y="1690272"/>
                  </a:lnTo>
                  <a:lnTo>
                    <a:pt x="946976" y="1696840"/>
                  </a:lnTo>
                  <a:lnTo>
                    <a:pt x="899386" y="1700833"/>
                  </a:lnTo>
                  <a:lnTo>
                    <a:pt x="851090" y="1702181"/>
                  </a:lnTo>
                  <a:lnTo>
                    <a:pt x="802793" y="1700833"/>
                  </a:lnTo>
                  <a:lnTo>
                    <a:pt x="755204" y="1696840"/>
                  </a:lnTo>
                  <a:lnTo>
                    <a:pt x="708393" y="1690272"/>
                  </a:lnTo>
                  <a:lnTo>
                    <a:pt x="662432" y="1681201"/>
                  </a:lnTo>
                  <a:lnTo>
                    <a:pt x="617394" y="1669700"/>
                  </a:lnTo>
                  <a:lnTo>
                    <a:pt x="573351" y="1655839"/>
                  </a:lnTo>
                  <a:lnTo>
                    <a:pt x="530373" y="1639691"/>
                  </a:lnTo>
                  <a:lnTo>
                    <a:pt x="488534" y="1621328"/>
                  </a:lnTo>
                  <a:lnTo>
                    <a:pt x="447904" y="1600821"/>
                  </a:lnTo>
                  <a:lnTo>
                    <a:pt x="408556" y="1578242"/>
                  </a:lnTo>
                  <a:lnTo>
                    <a:pt x="370561" y="1553664"/>
                  </a:lnTo>
                  <a:lnTo>
                    <a:pt x="333991" y="1527157"/>
                  </a:lnTo>
                  <a:lnTo>
                    <a:pt x="298919" y="1498795"/>
                  </a:lnTo>
                  <a:lnTo>
                    <a:pt x="265416" y="1468647"/>
                  </a:lnTo>
                  <a:lnTo>
                    <a:pt x="233553" y="1436788"/>
                  </a:lnTo>
                  <a:lnTo>
                    <a:pt x="203404" y="1403287"/>
                  </a:lnTo>
                  <a:lnTo>
                    <a:pt x="175039" y="1368218"/>
                  </a:lnTo>
                  <a:lnTo>
                    <a:pt x="148530" y="1331651"/>
                  </a:lnTo>
                  <a:lnTo>
                    <a:pt x="123949" y="1293659"/>
                  </a:lnTo>
                  <a:lnTo>
                    <a:pt x="101369" y="1254314"/>
                  </a:lnTo>
                  <a:lnTo>
                    <a:pt x="80860" y="1213687"/>
                  </a:lnTo>
                  <a:lnTo>
                    <a:pt x="62495" y="1171850"/>
                  </a:lnTo>
                  <a:lnTo>
                    <a:pt x="46346" y="1128876"/>
                  </a:lnTo>
                  <a:lnTo>
                    <a:pt x="32484" y="1084835"/>
                  </a:lnTo>
                  <a:lnTo>
                    <a:pt x="20981" y="1039800"/>
                  </a:lnTo>
                  <a:lnTo>
                    <a:pt x="11909" y="993843"/>
                  </a:lnTo>
                  <a:lnTo>
                    <a:pt x="5341" y="947034"/>
                  </a:lnTo>
                  <a:lnTo>
                    <a:pt x="1347" y="899447"/>
                  </a:lnTo>
                  <a:lnTo>
                    <a:pt x="0" y="851154"/>
                  </a:lnTo>
                  <a:close/>
                </a:path>
              </a:pathLst>
            </a:custGeom>
            <a:ln w="27305">
              <a:solidFill>
                <a:srgbClr val="FFF6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9164" y="1043939"/>
              <a:ext cx="1159764" cy="11536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7318" y="1050633"/>
              <a:ext cx="1116813" cy="111153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7318" y="1050633"/>
              <a:ext cx="1116965" cy="1111885"/>
            </a:xfrm>
            <a:custGeom>
              <a:avLst/>
              <a:gdLst/>
              <a:ahLst/>
              <a:cxnLst/>
              <a:rect l="l" t="t" r="r" b="b"/>
              <a:pathLst>
                <a:path w="1116965" h="1111885">
                  <a:moveTo>
                    <a:pt x="118497" y="204634"/>
                  </a:moveTo>
                  <a:lnTo>
                    <a:pt x="149786" y="168741"/>
                  </a:lnTo>
                  <a:lnTo>
                    <a:pt x="183516" y="136234"/>
                  </a:lnTo>
                  <a:lnTo>
                    <a:pt x="219451" y="107137"/>
                  </a:lnTo>
                  <a:lnTo>
                    <a:pt x="257356" y="81474"/>
                  </a:lnTo>
                  <a:lnTo>
                    <a:pt x="296996" y="59270"/>
                  </a:lnTo>
                  <a:lnTo>
                    <a:pt x="338136" y="40547"/>
                  </a:lnTo>
                  <a:lnTo>
                    <a:pt x="380539" y="25331"/>
                  </a:lnTo>
                  <a:lnTo>
                    <a:pt x="423971" y="13644"/>
                  </a:lnTo>
                  <a:lnTo>
                    <a:pt x="468197" y="5510"/>
                  </a:lnTo>
                  <a:lnTo>
                    <a:pt x="512980" y="954"/>
                  </a:lnTo>
                  <a:lnTo>
                    <a:pt x="558087" y="0"/>
                  </a:lnTo>
                  <a:lnTo>
                    <a:pt x="603281" y="2670"/>
                  </a:lnTo>
                  <a:lnTo>
                    <a:pt x="648328" y="8990"/>
                  </a:lnTo>
                  <a:lnTo>
                    <a:pt x="692991" y="18983"/>
                  </a:lnTo>
                  <a:lnTo>
                    <a:pt x="737036" y="32672"/>
                  </a:lnTo>
                  <a:lnTo>
                    <a:pt x="780228" y="50083"/>
                  </a:lnTo>
                  <a:lnTo>
                    <a:pt x="822331" y="71238"/>
                  </a:lnTo>
                  <a:lnTo>
                    <a:pt x="863109" y="96162"/>
                  </a:lnTo>
                  <a:lnTo>
                    <a:pt x="902328" y="124878"/>
                  </a:lnTo>
                  <a:lnTo>
                    <a:pt x="939023" y="156757"/>
                  </a:lnTo>
                  <a:lnTo>
                    <a:pt x="972366" y="190998"/>
                  </a:lnTo>
                  <a:lnTo>
                    <a:pt x="1002326" y="227366"/>
                  </a:lnTo>
                  <a:lnTo>
                    <a:pt x="1028875" y="265625"/>
                  </a:lnTo>
                  <a:lnTo>
                    <a:pt x="1051985" y="305541"/>
                  </a:lnTo>
                  <a:lnTo>
                    <a:pt x="1071627" y="346879"/>
                  </a:lnTo>
                  <a:lnTo>
                    <a:pt x="1087772" y="389404"/>
                  </a:lnTo>
                  <a:lnTo>
                    <a:pt x="1100392" y="432881"/>
                  </a:lnTo>
                  <a:lnTo>
                    <a:pt x="1109458" y="477076"/>
                  </a:lnTo>
                  <a:lnTo>
                    <a:pt x="1114941" y="521754"/>
                  </a:lnTo>
                  <a:lnTo>
                    <a:pt x="1116813" y="566679"/>
                  </a:lnTo>
                  <a:lnTo>
                    <a:pt x="1115045" y="611617"/>
                  </a:lnTo>
                  <a:lnTo>
                    <a:pt x="1109608" y="656333"/>
                  </a:lnTo>
                  <a:lnTo>
                    <a:pt x="1100474" y="700593"/>
                  </a:lnTo>
                  <a:lnTo>
                    <a:pt x="1087614" y="744160"/>
                  </a:lnTo>
                  <a:lnTo>
                    <a:pt x="1070999" y="786801"/>
                  </a:lnTo>
                  <a:lnTo>
                    <a:pt x="1050601" y="828281"/>
                  </a:lnTo>
                  <a:lnTo>
                    <a:pt x="1026391" y="868365"/>
                  </a:lnTo>
                  <a:lnTo>
                    <a:pt x="998340" y="906817"/>
                  </a:lnTo>
                  <a:lnTo>
                    <a:pt x="967050" y="942711"/>
                  </a:lnTo>
                  <a:lnTo>
                    <a:pt x="933321" y="975221"/>
                  </a:lnTo>
                  <a:lnTo>
                    <a:pt x="897386" y="1004323"/>
                  </a:lnTo>
                  <a:lnTo>
                    <a:pt x="859481" y="1029991"/>
                  </a:lnTo>
                  <a:lnTo>
                    <a:pt x="819842" y="1052203"/>
                  </a:lnTo>
                  <a:lnTo>
                    <a:pt x="778703" y="1070934"/>
                  </a:lnTo>
                  <a:lnTo>
                    <a:pt x="736301" y="1086160"/>
                  </a:lnTo>
                  <a:lnTo>
                    <a:pt x="692869" y="1097856"/>
                  </a:lnTo>
                  <a:lnTo>
                    <a:pt x="648644" y="1105999"/>
                  </a:lnTo>
                  <a:lnTo>
                    <a:pt x="603861" y="1110565"/>
                  </a:lnTo>
                  <a:lnTo>
                    <a:pt x="558755" y="1111530"/>
                  </a:lnTo>
                  <a:lnTo>
                    <a:pt x="513561" y="1108869"/>
                  </a:lnTo>
                  <a:lnTo>
                    <a:pt x="468514" y="1102558"/>
                  </a:lnTo>
                  <a:lnTo>
                    <a:pt x="423851" y="1092574"/>
                  </a:lnTo>
                  <a:lnTo>
                    <a:pt x="379805" y="1078891"/>
                  </a:lnTo>
                  <a:lnTo>
                    <a:pt x="336613" y="1061487"/>
                  </a:lnTo>
                  <a:lnTo>
                    <a:pt x="294509" y="1040336"/>
                  </a:lnTo>
                  <a:lnTo>
                    <a:pt x="253729" y="1015415"/>
                  </a:lnTo>
                  <a:lnTo>
                    <a:pt x="214509" y="986700"/>
                  </a:lnTo>
                  <a:lnTo>
                    <a:pt x="177813" y="954821"/>
                  </a:lnTo>
                  <a:lnTo>
                    <a:pt x="144469" y="920580"/>
                  </a:lnTo>
                  <a:lnTo>
                    <a:pt x="114507" y="884212"/>
                  </a:lnTo>
                  <a:lnTo>
                    <a:pt x="87955" y="845952"/>
                  </a:lnTo>
                  <a:lnTo>
                    <a:pt x="64843" y="806035"/>
                  </a:lnTo>
                  <a:lnTo>
                    <a:pt x="45198" y="764695"/>
                  </a:lnTo>
                  <a:lnTo>
                    <a:pt x="29050" y="722168"/>
                  </a:lnTo>
                  <a:lnTo>
                    <a:pt x="16427" y="678687"/>
                  </a:lnTo>
                  <a:lnTo>
                    <a:pt x="7358" y="634488"/>
                  </a:lnTo>
                  <a:lnTo>
                    <a:pt x="1873" y="589806"/>
                  </a:lnTo>
                  <a:lnTo>
                    <a:pt x="0" y="544874"/>
                  </a:lnTo>
                  <a:lnTo>
                    <a:pt x="1767" y="499929"/>
                  </a:lnTo>
                  <a:lnTo>
                    <a:pt x="7203" y="455204"/>
                  </a:lnTo>
                  <a:lnTo>
                    <a:pt x="16338" y="410935"/>
                  </a:lnTo>
                  <a:lnTo>
                    <a:pt x="29201" y="367355"/>
                  </a:lnTo>
                  <a:lnTo>
                    <a:pt x="45819" y="324701"/>
                  </a:lnTo>
                  <a:lnTo>
                    <a:pt x="66221" y="283206"/>
                  </a:lnTo>
                  <a:lnTo>
                    <a:pt x="90438" y="243105"/>
                  </a:lnTo>
                  <a:lnTo>
                    <a:pt x="118497" y="204634"/>
                  </a:lnTo>
                  <a:close/>
                </a:path>
                <a:path w="1116965" h="1111885">
                  <a:moveTo>
                    <a:pt x="220478" y="286041"/>
                  </a:moveTo>
                  <a:lnTo>
                    <a:pt x="193857" y="323455"/>
                  </a:lnTo>
                  <a:lnTo>
                    <a:pt x="171956" y="362810"/>
                  </a:lnTo>
                  <a:lnTo>
                    <a:pt x="154731" y="403741"/>
                  </a:lnTo>
                  <a:lnTo>
                    <a:pt x="142134" y="445881"/>
                  </a:lnTo>
                  <a:lnTo>
                    <a:pt x="134120" y="488865"/>
                  </a:lnTo>
                  <a:lnTo>
                    <a:pt x="130642" y="532328"/>
                  </a:lnTo>
                  <a:lnTo>
                    <a:pt x="131656" y="575903"/>
                  </a:lnTo>
                  <a:lnTo>
                    <a:pt x="137113" y="619227"/>
                  </a:lnTo>
                  <a:lnTo>
                    <a:pt x="146970" y="661933"/>
                  </a:lnTo>
                  <a:lnTo>
                    <a:pt x="161179" y="703655"/>
                  </a:lnTo>
                  <a:lnTo>
                    <a:pt x="179695" y="744028"/>
                  </a:lnTo>
                  <a:lnTo>
                    <a:pt x="202471" y="782686"/>
                  </a:lnTo>
                  <a:lnTo>
                    <a:pt x="229462" y="819265"/>
                  </a:lnTo>
                  <a:lnTo>
                    <a:pt x="260621" y="853397"/>
                  </a:lnTo>
                  <a:lnTo>
                    <a:pt x="295903" y="884719"/>
                  </a:lnTo>
                  <a:lnTo>
                    <a:pt x="334266" y="912179"/>
                  </a:lnTo>
                  <a:lnTo>
                    <a:pt x="374454" y="934995"/>
                  </a:lnTo>
                  <a:lnTo>
                    <a:pt x="416101" y="953204"/>
                  </a:lnTo>
                  <a:lnTo>
                    <a:pt x="458842" y="966841"/>
                  </a:lnTo>
                  <a:lnTo>
                    <a:pt x="502309" y="975943"/>
                  </a:lnTo>
                  <a:lnTo>
                    <a:pt x="546136" y="980546"/>
                  </a:lnTo>
                  <a:lnTo>
                    <a:pt x="589958" y="980687"/>
                  </a:lnTo>
                  <a:lnTo>
                    <a:pt x="633407" y="976403"/>
                  </a:lnTo>
                  <a:lnTo>
                    <a:pt x="676118" y="967728"/>
                  </a:lnTo>
                  <a:lnTo>
                    <a:pt x="717723" y="954701"/>
                  </a:lnTo>
                  <a:lnTo>
                    <a:pt x="757858" y="937356"/>
                  </a:lnTo>
                  <a:lnTo>
                    <a:pt x="796155" y="915731"/>
                  </a:lnTo>
                  <a:lnTo>
                    <a:pt x="832249" y="889862"/>
                  </a:lnTo>
                  <a:lnTo>
                    <a:pt x="865772" y="859785"/>
                  </a:lnTo>
                  <a:lnTo>
                    <a:pt x="896359" y="825537"/>
                  </a:lnTo>
                  <a:lnTo>
                    <a:pt x="922982" y="788101"/>
                  </a:lnTo>
                  <a:lnTo>
                    <a:pt x="944884" y="748730"/>
                  </a:lnTo>
                  <a:lnTo>
                    <a:pt x="962112" y="707789"/>
                  </a:lnTo>
                  <a:lnTo>
                    <a:pt x="974710" y="665643"/>
                  </a:lnTo>
                  <a:lnTo>
                    <a:pt x="982725" y="622657"/>
                  </a:lnTo>
                  <a:lnTo>
                    <a:pt x="986204" y="579196"/>
                  </a:lnTo>
                  <a:lnTo>
                    <a:pt x="985192" y="535624"/>
                  </a:lnTo>
                  <a:lnTo>
                    <a:pt x="979734" y="492307"/>
                  </a:lnTo>
                  <a:lnTo>
                    <a:pt x="969878" y="449609"/>
                  </a:lnTo>
                  <a:lnTo>
                    <a:pt x="955670" y="407895"/>
                  </a:lnTo>
                  <a:lnTo>
                    <a:pt x="937154" y="367530"/>
                  </a:lnTo>
                  <a:lnTo>
                    <a:pt x="914378" y="328880"/>
                  </a:lnTo>
                  <a:lnTo>
                    <a:pt x="887387" y="292308"/>
                  </a:lnTo>
                  <a:lnTo>
                    <a:pt x="856228" y="258179"/>
                  </a:lnTo>
                  <a:lnTo>
                    <a:pt x="820946" y="226859"/>
                  </a:lnTo>
                  <a:lnTo>
                    <a:pt x="782581" y="199399"/>
                  </a:lnTo>
                  <a:lnTo>
                    <a:pt x="742391" y="176583"/>
                  </a:lnTo>
                  <a:lnTo>
                    <a:pt x="700742" y="158375"/>
                  </a:lnTo>
                  <a:lnTo>
                    <a:pt x="658000" y="144737"/>
                  </a:lnTo>
                  <a:lnTo>
                    <a:pt x="614531" y="135635"/>
                  </a:lnTo>
                  <a:lnTo>
                    <a:pt x="570703" y="131032"/>
                  </a:lnTo>
                  <a:lnTo>
                    <a:pt x="526880" y="130891"/>
                  </a:lnTo>
                  <a:lnTo>
                    <a:pt x="483431" y="135175"/>
                  </a:lnTo>
                  <a:lnTo>
                    <a:pt x="440719" y="143850"/>
                  </a:lnTo>
                  <a:lnTo>
                    <a:pt x="399113" y="156877"/>
                  </a:lnTo>
                  <a:lnTo>
                    <a:pt x="358979" y="174222"/>
                  </a:lnTo>
                  <a:lnTo>
                    <a:pt x="320681" y="195847"/>
                  </a:lnTo>
                  <a:lnTo>
                    <a:pt x="284588" y="221716"/>
                  </a:lnTo>
                  <a:lnTo>
                    <a:pt x="251064" y="251793"/>
                  </a:lnTo>
                  <a:lnTo>
                    <a:pt x="220478" y="286041"/>
                  </a:lnTo>
                  <a:close/>
                </a:path>
              </a:pathLst>
            </a:custGeom>
            <a:ln w="12700">
              <a:solidFill>
                <a:srgbClr val="C6B7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2875" y="0"/>
              <a:ext cx="8131175" cy="6858000"/>
            </a:xfrm>
            <a:custGeom>
              <a:avLst/>
              <a:gdLst/>
              <a:ahLst/>
              <a:cxnLst/>
              <a:rect l="l" t="t" r="r" b="b"/>
              <a:pathLst>
                <a:path w="8131175" h="6858000">
                  <a:moveTo>
                    <a:pt x="8131175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8131175" y="6858000"/>
                  </a:lnTo>
                  <a:lnTo>
                    <a:pt x="81311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35735" y="0"/>
              <a:ext cx="155447" cy="68579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14984" y="0"/>
              <a:ext cx="73660" cy="6858000"/>
            </a:xfrm>
            <a:custGeom>
              <a:avLst/>
              <a:gdLst/>
              <a:ahLst/>
              <a:cxnLst/>
              <a:rect l="l" t="t" r="r" b="b"/>
              <a:pathLst>
                <a:path w="73659" h="6858000">
                  <a:moveTo>
                    <a:pt x="7315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152" y="68580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51204" y="467868"/>
              <a:ext cx="5806440" cy="67360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14602" y="577418"/>
            <a:ext cx="52800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562213"/>
                </a:solidFill>
                <a:latin typeface="Arial"/>
                <a:cs typeface="Arial"/>
              </a:rPr>
              <a:t>CONCEPT OF A</a:t>
            </a:r>
            <a:r>
              <a:rPr b="1" spc="-330" dirty="0">
                <a:solidFill>
                  <a:srgbClr val="562213"/>
                </a:solidFill>
                <a:latin typeface="Arial"/>
                <a:cs typeface="Arial"/>
              </a:rPr>
              <a:t> </a:t>
            </a:r>
            <a:r>
              <a:rPr b="1" spc="-45" dirty="0">
                <a:solidFill>
                  <a:srgbClr val="562213"/>
                </a:solidFill>
                <a:latin typeface="Arial"/>
                <a:cs typeface="Arial"/>
              </a:rPr>
              <a:t>PRODUCT: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596897" y="1429258"/>
            <a:ext cx="7252334" cy="490601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95910" marR="5080" indent="-283845">
              <a:lnSpc>
                <a:spcPct val="90000"/>
              </a:lnSpc>
              <a:spcBef>
                <a:spcPts val="430"/>
              </a:spcBef>
              <a:buClr>
                <a:srgbClr val="3891A7"/>
              </a:buClr>
              <a:buSzPct val="80357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Acc. to 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PHILIP </a:t>
            </a:r>
            <a:r>
              <a:rPr sz="2800" spc="-10" dirty="0">
                <a:solidFill>
                  <a:srgbClr val="6F2F9F"/>
                </a:solidFill>
                <a:latin typeface="Arial"/>
                <a:cs typeface="Arial"/>
              </a:rPr>
              <a:t>KOTLER </a:t>
            </a:r>
            <a:r>
              <a:rPr sz="2800" spc="-5" dirty="0">
                <a:latin typeface="Arial"/>
                <a:cs typeface="Arial"/>
              </a:rPr>
              <a:t>“A product </a:t>
            </a:r>
            <a:r>
              <a:rPr sz="2800" dirty="0">
                <a:latin typeface="Arial"/>
                <a:cs typeface="Arial"/>
              </a:rPr>
              <a:t>is  </a:t>
            </a:r>
            <a:r>
              <a:rPr sz="2800" spc="-5" dirty="0">
                <a:latin typeface="Arial"/>
                <a:cs typeface="Arial"/>
              </a:rPr>
              <a:t>anything </a:t>
            </a:r>
            <a:r>
              <a:rPr sz="2800" dirty="0">
                <a:latin typeface="Arial"/>
                <a:cs typeface="Arial"/>
              </a:rPr>
              <a:t>that </a:t>
            </a:r>
            <a:r>
              <a:rPr sz="2800" spc="-5" dirty="0">
                <a:latin typeface="Arial"/>
                <a:cs typeface="Arial"/>
              </a:rPr>
              <a:t>can be </a:t>
            </a:r>
            <a:r>
              <a:rPr sz="2800" spc="-10" dirty="0">
                <a:latin typeface="Arial"/>
                <a:cs typeface="Arial"/>
              </a:rPr>
              <a:t>offered </a:t>
            </a:r>
            <a:r>
              <a:rPr sz="2800" spc="-5" dirty="0">
                <a:latin typeface="Arial"/>
                <a:cs typeface="Arial"/>
              </a:rPr>
              <a:t>to a market for  </a:t>
            </a:r>
            <a:r>
              <a:rPr sz="2800" dirty="0">
                <a:latin typeface="Arial"/>
                <a:cs typeface="Arial"/>
              </a:rPr>
              <a:t>attention, acquisition, </a:t>
            </a:r>
            <a:r>
              <a:rPr sz="2800" spc="-5" dirty="0">
                <a:latin typeface="Arial"/>
                <a:cs typeface="Arial"/>
              </a:rPr>
              <a:t>use </a:t>
            </a:r>
            <a:r>
              <a:rPr sz="2800" dirty="0">
                <a:latin typeface="Arial"/>
                <a:cs typeface="Arial"/>
              </a:rPr>
              <a:t>or consumption.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It  </a:t>
            </a:r>
            <a:r>
              <a:rPr sz="2800" spc="-5" dirty="0">
                <a:latin typeface="Arial"/>
                <a:cs typeface="Arial"/>
              </a:rPr>
              <a:t>includes physical </a:t>
            </a:r>
            <a:r>
              <a:rPr sz="2800" dirty="0">
                <a:latin typeface="Arial"/>
                <a:cs typeface="Arial"/>
              </a:rPr>
              <a:t>objects, services,  personalities, places, organizations and  </a:t>
            </a:r>
            <a:r>
              <a:rPr sz="2800" spc="-5" dirty="0">
                <a:latin typeface="Arial"/>
                <a:cs typeface="Arial"/>
              </a:rPr>
              <a:t>ideas.</a:t>
            </a:r>
            <a:endParaRPr sz="2800">
              <a:latin typeface="Arial"/>
              <a:cs typeface="Arial"/>
            </a:endParaRPr>
          </a:p>
          <a:p>
            <a:pPr marL="295910" marR="655955" indent="-283845">
              <a:lnSpc>
                <a:spcPts val="3020"/>
              </a:lnSpc>
              <a:spcBef>
                <a:spcPts val="650"/>
              </a:spcBef>
              <a:buClr>
                <a:srgbClr val="3891A7"/>
              </a:buClr>
              <a:buSzPct val="80357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Product </a:t>
            </a:r>
            <a:r>
              <a:rPr sz="2800" dirty="0">
                <a:latin typeface="Arial"/>
                <a:cs typeface="Arial"/>
              </a:rPr>
              <a:t>occupies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dominant position </a:t>
            </a:r>
            <a:r>
              <a:rPr sz="2800" spc="-210" dirty="0">
                <a:latin typeface="Arial"/>
                <a:cs typeface="Arial"/>
              </a:rPr>
              <a:t>in  </a:t>
            </a:r>
            <a:r>
              <a:rPr sz="2800" spc="-5" dirty="0">
                <a:latin typeface="Arial"/>
                <a:cs typeface="Arial"/>
              </a:rPr>
              <a:t>marketing mix </a:t>
            </a:r>
            <a:r>
              <a:rPr sz="2800" dirty="0">
                <a:latin typeface="Arial"/>
                <a:cs typeface="Arial"/>
              </a:rPr>
              <a:t>{one of the </a:t>
            </a:r>
            <a:r>
              <a:rPr sz="2800" spc="-5" dirty="0">
                <a:latin typeface="Arial"/>
                <a:cs typeface="Arial"/>
              </a:rPr>
              <a:t>4</a:t>
            </a:r>
            <a:r>
              <a:rPr sz="2800" spc="-15" dirty="0">
                <a:latin typeface="Arial"/>
                <a:cs typeface="Arial"/>
              </a:rPr>
              <a:t> p’s}</a:t>
            </a:r>
            <a:endParaRPr sz="28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225"/>
              </a:spcBef>
              <a:buClr>
                <a:srgbClr val="3891A7"/>
              </a:buClr>
              <a:buSzPct val="80357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Key element of the marketing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programme.</a:t>
            </a:r>
            <a:endParaRPr sz="2800">
              <a:latin typeface="Arial"/>
              <a:cs typeface="Arial"/>
            </a:endParaRPr>
          </a:p>
          <a:p>
            <a:pPr marL="295910" marR="540385" indent="-283845">
              <a:lnSpc>
                <a:spcPts val="3020"/>
              </a:lnSpc>
              <a:spcBef>
                <a:spcPts val="650"/>
              </a:spcBef>
              <a:buClr>
                <a:srgbClr val="3891A7"/>
              </a:buClr>
              <a:buSzPct val="80357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Before making </a:t>
            </a:r>
            <a:r>
              <a:rPr sz="2800" dirty="0">
                <a:latin typeface="Arial"/>
                <a:cs typeface="Arial"/>
              </a:rPr>
              <a:t>decisions </a:t>
            </a:r>
            <a:r>
              <a:rPr sz="2800" spc="-5" dirty="0">
                <a:latin typeface="Arial"/>
                <a:cs typeface="Arial"/>
              </a:rPr>
              <a:t>about </a:t>
            </a:r>
            <a:r>
              <a:rPr sz="2800" dirty="0">
                <a:latin typeface="Arial"/>
                <a:cs typeface="Arial"/>
              </a:rPr>
              <a:t>pricing,  </a:t>
            </a:r>
            <a:r>
              <a:rPr sz="2800" spc="-5" dirty="0">
                <a:latin typeface="Arial"/>
                <a:cs typeface="Arial"/>
              </a:rPr>
              <a:t>promotion, </a:t>
            </a:r>
            <a:r>
              <a:rPr sz="2800" dirty="0">
                <a:latin typeface="Arial"/>
                <a:cs typeface="Arial"/>
              </a:rPr>
              <a:t>distribution </a:t>
            </a:r>
            <a:r>
              <a:rPr sz="2800" spc="-5" dirty="0">
                <a:latin typeface="Arial"/>
                <a:cs typeface="Arial"/>
              </a:rPr>
              <a:t>firm has to decide  about the</a:t>
            </a:r>
            <a:r>
              <a:rPr sz="2800" dirty="0">
                <a:latin typeface="Arial"/>
                <a:cs typeface="Arial"/>
              </a:rPr>
              <a:t> product.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406400"/>
            <a:ext cx="8388350" cy="6244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2400" spc="-5" dirty="0">
                <a:latin typeface="Arial"/>
                <a:cs typeface="Arial"/>
              </a:rPr>
              <a:t>Products have a limited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life</a:t>
            </a:r>
            <a:endParaRPr sz="2400">
              <a:latin typeface="Arial"/>
              <a:cs typeface="Arial"/>
            </a:endParaRPr>
          </a:p>
          <a:p>
            <a:pPr marL="299085" marR="243204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400" spc="-5" dirty="0">
                <a:latin typeface="Arial"/>
                <a:cs typeface="Arial"/>
              </a:rPr>
              <a:t>Products sales pass through </a:t>
            </a:r>
            <a:r>
              <a:rPr sz="2400" spc="-10" dirty="0">
                <a:latin typeface="Arial"/>
                <a:cs typeface="Arial"/>
              </a:rPr>
              <a:t>different </a:t>
            </a:r>
            <a:r>
              <a:rPr sz="2400" dirty="0">
                <a:latin typeface="Arial"/>
                <a:cs typeface="Arial"/>
              </a:rPr>
              <a:t>stages </a:t>
            </a:r>
            <a:r>
              <a:rPr sz="2400" spc="-5" dirty="0">
                <a:latin typeface="Arial"/>
                <a:cs typeface="Arial"/>
              </a:rPr>
              <a:t>each posing  </a:t>
            </a:r>
            <a:r>
              <a:rPr sz="2400" spc="-10" dirty="0">
                <a:latin typeface="Arial"/>
                <a:cs typeface="Arial"/>
              </a:rPr>
              <a:t>different </a:t>
            </a:r>
            <a:r>
              <a:rPr sz="2400" spc="-5" dirty="0">
                <a:latin typeface="Arial"/>
                <a:cs typeface="Arial"/>
              </a:rPr>
              <a:t>challenges, opportunities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problems </a:t>
            </a:r>
            <a:r>
              <a:rPr sz="2400" dirty="0">
                <a:latin typeface="Arial"/>
                <a:cs typeface="Arial"/>
              </a:rPr>
              <a:t>to the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seller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400" dirty="0">
                <a:latin typeface="Arial"/>
                <a:cs typeface="Arial"/>
              </a:rPr>
              <a:t>Profits </a:t>
            </a:r>
            <a:r>
              <a:rPr sz="2400" spc="-5" dirty="0">
                <a:latin typeface="Arial"/>
                <a:cs typeface="Arial"/>
              </a:rPr>
              <a:t>rise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fall </a:t>
            </a:r>
            <a:r>
              <a:rPr sz="2400" dirty="0">
                <a:latin typeface="Arial"/>
                <a:cs typeface="Arial"/>
              </a:rPr>
              <a:t>at </a:t>
            </a:r>
            <a:r>
              <a:rPr sz="2400" spc="-10" dirty="0">
                <a:latin typeface="Arial"/>
                <a:cs typeface="Arial"/>
              </a:rPr>
              <a:t>different </a:t>
            </a:r>
            <a:r>
              <a:rPr sz="2400" dirty="0">
                <a:latin typeface="Arial"/>
                <a:cs typeface="Arial"/>
              </a:rPr>
              <a:t>stages of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PLC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400" spc="-5" dirty="0">
                <a:latin typeface="Arial"/>
                <a:cs typeface="Arial"/>
              </a:rPr>
              <a:t>Products require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different</a:t>
            </a:r>
            <a:endParaRPr sz="2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"/>
                <a:cs typeface="Arial"/>
              </a:rPr>
              <a:t>marketing, </a:t>
            </a:r>
            <a:r>
              <a:rPr sz="2400" spc="-5" dirty="0">
                <a:latin typeface="Arial"/>
                <a:cs typeface="Arial"/>
              </a:rPr>
              <a:t>financial, manufacturing, purchasing,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human</a:t>
            </a:r>
            <a:endParaRPr sz="2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resources strategies in each </a:t>
            </a:r>
            <a:r>
              <a:rPr sz="2400" dirty="0">
                <a:latin typeface="Arial"/>
                <a:cs typeface="Arial"/>
              </a:rPr>
              <a:t>stage of the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PLC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DEFINITION: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Acc. </a:t>
            </a:r>
            <a:r>
              <a:rPr sz="2400" spc="-135" dirty="0">
                <a:latin typeface="Arial"/>
                <a:cs typeface="Arial"/>
              </a:rPr>
              <a:t>To </a:t>
            </a:r>
            <a:r>
              <a:rPr sz="2400" b="1" spc="-5" dirty="0">
                <a:solidFill>
                  <a:srgbClr val="627E25"/>
                </a:solidFill>
                <a:latin typeface="Arial"/>
                <a:cs typeface="Arial"/>
              </a:rPr>
              <a:t>PHILIP </a:t>
            </a:r>
            <a:r>
              <a:rPr sz="2400" b="1" dirty="0">
                <a:solidFill>
                  <a:srgbClr val="627E25"/>
                </a:solidFill>
                <a:latin typeface="Arial"/>
                <a:cs typeface="Arial"/>
              </a:rPr>
              <a:t>KOTLER </a:t>
            </a:r>
            <a:r>
              <a:rPr sz="2400" dirty="0">
                <a:latin typeface="Arial"/>
                <a:cs typeface="Arial"/>
              </a:rPr>
              <a:t>“ The </a:t>
            </a:r>
            <a:r>
              <a:rPr sz="2400" spc="-5" dirty="0">
                <a:latin typeface="Arial"/>
                <a:cs typeface="Arial"/>
              </a:rPr>
              <a:t>product life </a:t>
            </a:r>
            <a:r>
              <a:rPr sz="2400" dirty="0">
                <a:latin typeface="Arial"/>
                <a:cs typeface="Arial"/>
              </a:rPr>
              <a:t>cycle </a:t>
            </a:r>
            <a:r>
              <a:rPr sz="2400" spc="-5" dirty="0">
                <a:latin typeface="Arial"/>
                <a:cs typeface="Arial"/>
              </a:rPr>
              <a:t>is an attempt 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recognise distinct </a:t>
            </a:r>
            <a:r>
              <a:rPr sz="2400" dirty="0">
                <a:latin typeface="Arial"/>
                <a:cs typeface="Arial"/>
              </a:rPr>
              <a:t>stages </a:t>
            </a:r>
            <a:r>
              <a:rPr sz="2400" spc="-5" dirty="0">
                <a:latin typeface="Arial"/>
                <a:cs typeface="Arial"/>
              </a:rPr>
              <a:t>in sales history of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product.”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12700" marR="50165" indent="67183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PLC concerns with </a:t>
            </a:r>
            <a:r>
              <a:rPr sz="2400" dirty="0">
                <a:latin typeface="Arial"/>
                <a:cs typeface="Arial"/>
              </a:rPr>
              <a:t>the study of </a:t>
            </a:r>
            <a:r>
              <a:rPr sz="2400" spc="-5" dirty="0">
                <a:latin typeface="Arial"/>
                <a:cs typeface="Arial"/>
              </a:rPr>
              <a:t>degree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product  acceptance by </a:t>
            </a:r>
            <a:r>
              <a:rPr sz="2400" dirty="0">
                <a:latin typeface="Arial"/>
                <a:cs typeface="Arial"/>
              </a:rPr>
              <a:t>the market </a:t>
            </a:r>
            <a:r>
              <a:rPr sz="2400" spc="-5" dirty="0">
                <a:latin typeface="Arial"/>
                <a:cs typeface="Arial"/>
              </a:rPr>
              <a:t>overtime. </a:t>
            </a: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includes </a:t>
            </a:r>
            <a:r>
              <a:rPr sz="2400" dirty="0">
                <a:latin typeface="Arial"/>
                <a:cs typeface="Arial"/>
              </a:rPr>
              <a:t>major </a:t>
            </a:r>
            <a:r>
              <a:rPr sz="2400" spc="-5" dirty="0">
                <a:latin typeface="Arial"/>
                <a:cs typeface="Arial"/>
              </a:rPr>
              <a:t>raises </a:t>
            </a:r>
            <a:r>
              <a:rPr sz="2400" dirty="0">
                <a:latin typeface="Arial"/>
                <a:cs typeface="Arial"/>
              </a:rPr>
              <a:t>&amp;  </a:t>
            </a:r>
            <a:r>
              <a:rPr sz="2400" spc="-5" dirty="0">
                <a:latin typeface="Arial"/>
                <a:cs typeface="Arial"/>
              </a:rPr>
              <a:t>falls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sales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during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its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life.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74777"/>
            <a:ext cx="831850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PLC</a:t>
            </a:r>
            <a:r>
              <a:rPr sz="2400" b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006FC0"/>
                </a:solidFill>
                <a:latin typeface="Arial"/>
                <a:cs typeface="Arial"/>
              </a:rPr>
              <a:t>STAGES: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400" b="1" spc="-5" dirty="0">
                <a:solidFill>
                  <a:srgbClr val="627E25"/>
                </a:solidFill>
                <a:latin typeface="Arial"/>
                <a:cs typeface="Arial"/>
              </a:rPr>
              <a:t>I.	INTRODUCTION</a:t>
            </a:r>
            <a:r>
              <a:rPr sz="2400" b="1" dirty="0">
                <a:solidFill>
                  <a:srgbClr val="627E25"/>
                </a:solidFill>
                <a:latin typeface="Arial"/>
                <a:cs typeface="Arial"/>
              </a:rPr>
              <a:t> </a:t>
            </a:r>
            <a:r>
              <a:rPr sz="2400" b="1" spc="-35" dirty="0">
                <a:solidFill>
                  <a:srgbClr val="627E25"/>
                </a:solidFill>
                <a:latin typeface="Arial"/>
                <a:cs typeface="Arial"/>
              </a:rPr>
              <a:t>STAGE: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Huge </a:t>
            </a:r>
            <a:r>
              <a:rPr sz="2400" b="1" dirty="0">
                <a:latin typeface="Arial"/>
                <a:cs typeface="Arial"/>
              </a:rPr>
              <a:t>selling </a:t>
            </a:r>
            <a:r>
              <a:rPr sz="2400" b="1" spc="-5" dirty="0">
                <a:latin typeface="Arial"/>
                <a:cs typeface="Arial"/>
              </a:rPr>
              <a:t>&amp; </a:t>
            </a:r>
            <a:r>
              <a:rPr sz="2400" b="1" dirty="0">
                <a:latin typeface="Arial"/>
                <a:cs typeface="Arial"/>
              </a:rPr>
              <a:t>promotion </a:t>
            </a:r>
            <a:r>
              <a:rPr sz="2400" b="1" spc="-5" dirty="0">
                <a:latin typeface="Arial"/>
                <a:cs typeface="Arial"/>
              </a:rPr>
              <a:t>cost are required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increase  </a:t>
            </a:r>
            <a:r>
              <a:rPr sz="2400" b="1" dirty="0">
                <a:latin typeface="Arial"/>
                <a:cs typeface="Arial"/>
              </a:rPr>
              <a:t>awareness of the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customers.</a:t>
            </a:r>
            <a:endParaRPr sz="2400">
              <a:latin typeface="Arial"/>
              <a:cs typeface="Arial"/>
            </a:endParaRPr>
          </a:p>
          <a:p>
            <a:pPr marL="355600" marR="110426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Price is kept </a:t>
            </a:r>
            <a:r>
              <a:rPr sz="2400" b="1" dirty="0">
                <a:latin typeface="Arial"/>
                <a:cs typeface="Arial"/>
              </a:rPr>
              <a:t>high to </a:t>
            </a:r>
            <a:r>
              <a:rPr sz="2400" b="1" spc="-5" dirty="0">
                <a:latin typeface="Arial"/>
                <a:cs typeface="Arial"/>
              </a:rPr>
              <a:t>recover </a:t>
            </a:r>
            <a:r>
              <a:rPr sz="2400" b="1" dirty="0">
                <a:latin typeface="Arial"/>
                <a:cs typeface="Arial"/>
              </a:rPr>
              <a:t>high </a:t>
            </a:r>
            <a:r>
              <a:rPr sz="2400" b="1" spc="-5" dirty="0">
                <a:latin typeface="Arial"/>
                <a:cs typeface="Arial"/>
              </a:rPr>
              <a:t>development,  production &amp; marketing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cost</a:t>
            </a:r>
            <a:endParaRPr sz="2400">
              <a:latin typeface="Arial"/>
              <a:cs typeface="Arial"/>
            </a:endParaRPr>
          </a:p>
          <a:p>
            <a:pPr marL="355600" marR="104711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Marketer has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5" dirty="0">
                <a:latin typeface="Arial"/>
                <a:cs typeface="Arial"/>
              </a:rPr>
              <a:t>tackle technical and </a:t>
            </a:r>
            <a:r>
              <a:rPr sz="2400" b="1" dirty="0">
                <a:latin typeface="Arial"/>
                <a:cs typeface="Arial"/>
              </a:rPr>
              <a:t>production  </a:t>
            </a:r>
            <a:r>
              <a:rPr sz="2400" b="1" spc="-5" dirty="0">
                <a:latin typeface="Arial"/>
                <a:cs typeface="Arial"/>
              </a:rPr>
              <a:t>problems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Sales are </a:t>
            </a:r>
            <a:r>
              <a:rPr sz="2400" b="1" dirty="0">
                <a:latin typeface="Arial"/>
                <a:cs typeface="Arial"/>
              </a:rPr>
              <a:t>low and </a:t>
            </a:r>
            <a:r>
              <a:rPr sz="2400" b="1" spc="-5" dirty="0">
                <a:latin typeface="Arial"/>
                <a:cs typeface="Arial"/>
              </a:rPr>
              <a:t>increasing at a </a:t>
            </a:r>
            <a:r>
              <a:rPr sz="2400" b="1" dirty="0">
                <a:latin typeface="Arial"/>
                <a:cs typeface="Arial"/>
              </a:rPr>
              <a:t>lower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rate.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There is loss or negligible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profit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There is no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competition.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30200"/>
            <a:ext cx="2958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27E25"/>
                </a:solidFill>
                <a:latin typeface="Arial"/>
                <a:cs typeface="Arial"/>
              </a:rPr>
              <a:t>II. GROWTH</a:t>
            </a:r>
            <a:r>
              <a:rPr sz="2400" b="1" spc="-135" dirty="0">
                <a:solidFill>
                  <a:srgbClr val="627E25"/>
                </a:solidFill>
                <a:latin typeface="Arial"/>
                <a:cs typeface="Arial"/>
              </a:rPr>
              <a:t> </a:t>
            </a:r>
            <a:r>
              <a:rPr sz="2400" b="1" spc="-35" dirty="0">
                <a:solidFill>
                  <a:srgbClr val="627E25"/>
                </a:solidFill>
                <a:latin typeface="Arial"/>
                <a:cs typeface="Arial"/>
              </a:rPr>
              <a:t>STAGE: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061973"/>
            <a:ext cx="7588250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8933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Sales increase rapidly as a result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consumer  acceptance </a:t>
            </a:r>
            <a:r>
              <a:rPr sz="2400" dirty="0">
                <a:latin typeface="Arial"/>
                <a:cs typeface="Arial"/>
              </a:rPr>
              <a:t>of the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products.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Company can earn maximum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profits.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Competitors </a:t>
            </a:r>
            <a:r>
              <a:rPr sz="2400" spc="-5" dirty="0">
                <a:latin typeface="Arial"/>
                <a:cs typeface="Arial"/>
              </a:rPr>
              <a:t>enter </a:t>
            </a:r>
            <a:r>
              <a:rPr sz="2400" dirty="0">
                <a:latin typeface="Arial"/>
                <a:cs typeface="Arial"/>
              </a:rPr>
              <a:t>the market </a:t>
            </a:r>
            <a:r>
              <a:rPr sz="2400" spc="-5" dirty="0">
                <a:latin typeface="Arial"/>
                <a:cs typeface="Arial"/>
              </a:rPr>
              <a:t>due </a:t>
            </a:r>
            <a:r>
              <a:rPr sz="2400" dirty="0">
                <a:latin typeface="Arial"/>
                <a:cs typeface="Arial"/>
              </a:rPr>
              <a:t>to attractive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profits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Price is reduced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attract more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customers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Distribution network is widened and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improved</a:t>
            </a:r>
            <a:endParaRPr sz="2400">
              <a:latin typeface="Arial"/>
              <a:cs typeface="Arial"/>
            </a:endParaRPr>
          </a:p>
          <a:p>
            <a:pPr marL="355600" marR="1574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Necessary </a:t>
            </a:r>
            <a:r>
              <a:rPr sz="2400" dirty="0">
                <a:latin typeface="Arial"/>
                <a:cs typeface="Arial"/>
              </a:rPr>
              <a:t>primary </a:t>
            </a:r>
            <a:r>
              <a:rPr sz="2400" spc="-5" dirty="0">
                <a:latin typeface="Arial"/>
                <a:cs typeface="Arial"/>
              </a:rPr>
              <a:t>changes are </a:t>
            </a:r>
            <a:r>
              <a:rPr sz="2400" dirty="0">
                <a:latin typeface="Arial"/>
                <a:cs typeface="Arial"/>
              </a:rPr>
              <a:t>made </a:t>
            </a:r>
            <a:r>
              <a:rPr sz="2400" spc="-5" dirty="0">
                <a:latin typeface="Arial"/>
                <a:cs typeface="Arial"/>
              </a:rPr>
              <a:t>in products </a:t>
            </a:r>
            <a:r>
              <a:rPr sz="2400" dirty="0">
                <a:latin typeface="Arial"/>
                <a:cs typeface="Arial"/>
              </a:rPr>
              <a:t>to  remove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defects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Company enters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new segments and channels are  selected.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406400"/>
            <a:ext cx="3202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27E25"/>
                </a:solidFill>
                <a:latin typeface="Arial"/>
                <a:cs typeface="Arial"/>
              </a:rPr>
              <a:t>III. </a:t>
            </a:r>
            <a:r>
              <a:rPr sz="2400" b="1" spc="-25" dirty="0">
                <a:solidFill>
                  <a:srgbClr val="627E25"/>
                </a:solidFill>
                <a:latin typeface="Arial"/>
                <a:cs typeface="Arial"/>
              </a:rPr>
              <a:t>MATURITY</a:t>
            </a:r>
            <a:r>
              <a:rPr sz="2400" b="1" spc="-160" dirty="0">
                <a:solidFill>
                  <a:srgbClr val="627E25"/>
                </a:solidFill>
                <a:latin typeface="Arial"/>
                <a:cs typeface="Arial"/>
              </a:rPr>
              <a:t> </a:t>
            </a:r>
            <a:r>
              <a:rPr sz="2400" b="1" spc="-35" dirty="0">
                <a:solidFill>
                  <a:srgbClr val="627E25"/>
                </a:solidFill>
                <a:latin typeface="Arial"/>
                <a:cs typeface="Arial"/>
              </a:rPr>
              <a:t>STAGE: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138173"/>
            <a:ext cx="717867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Growth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maturity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lphaL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Stable </a:t>
            </a:r>
            <a:r>
              <a:rPr sz="2400" dirty="0">
                <a:latin typeface="Arial"/>
                <a:cs typeface="Arial"/>
              </a:rPr>
              <a:t>maturity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lphaL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Decline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maturity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Sales increase </a:t>
            </a:r>
            <a:r>
              <a:rPr sz="2400" dirty="0">
                <a:latin typeface="Arial"/>
                <a:cs typeface="Arial"/>
              </a:rPr>
              <a:t>at </a:t>
            </a:r>
            <a:r>
              <a:rPr sz="2400" spc="-5" dirty="0">
                <a:latin typeface="Arial"/>
                <a:cs typeface="Arial"/>
              </a:rPr>
              <a:t>decreasing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rate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Profits starts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declining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Marginal </a:t>
            </a:r>
            <a:r>
              <a:rPr sz="2400" dirty="0">
                <a:latin typeface="Arial"/>
                <a:cs typeface="Arial"/>
              </a:rPr>
              <a:t>competitors </a:t>
            </a:r>
            <a:r>
              <a:rPr sz="2400" spc="-5" dirty="0">
                <a:latin typeface="Arial"/>
                <a:cs typeface="Arial"/>
              </a:rPr>
              <a:t>leave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market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Customer retention </a:t>
            </a:r>
            <a:r>
              <a:rPr sz="240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given </a:t>
            </a:r>
            <a:r>
              <a:rPr sz="2400" dirty="0">
                <a:latin typeface="Arial"/>
                <a:cs typeface="Arial"/>
              </a:rPr>
              <a:t>more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emphasis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Product, </a:t>
            </a:r>
            <a:r>
              <a:rPr sz="2400" dirty="0">
                <a:latin typeface="Arial"/>
                <a:cs typeface="Arial"/>
              </a:rPr>
              <a:t>market &amp; </a:t>
            </a:r>
            <a:r>
              <a:rPr sz="2400" spc="-5" dirty="0">
                <a:latin typeface="Arial"/>
                <a:cs typeface="Arial"/>
              </a:rPr>
              <a:t>marketing mix modifications are  undertaken.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330200"/>
            <a:ext cx="3173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400" b="1" dirty="0">
                <a:solidFill>
                  <a:srgbClr val="627E25"/>
                </a:solidFill>
                <a:latin typeface="Arial"/>
                <a:cs typeface="Arial"/>
              </a:rPr>
              <a:t>IV.	</a:t>
            </a:r>
            <a:r>
              <a:rPr sz="2400" b="1" spc="-5" dirty="0">
                <a:solidFill>
                  <a:srgbClr val="627E25"/>
                </a:solidFill>
                <a:latin typeface="Arial"/>
                <a:cs typeface="Arial"/>
              </a:rPr>
              <a:t>DECLINE </a:t>
            </a:r>
            <a:r>
              <a:rPr sz="2400" b="1" spc="-40" dirty="0">
                <a:solidFill>
                  <a:srgbClr val="627E25"/>
                </a:solidFill>
                <a:latin typeface="Arial"/>
                <a:cs typeface="Arial"/>
              </a:rPr>
              <a:t>STAGE</a:t>
            </a:r>
            <a:r>
              <a:rPr sz="2400" b="1" spc="-70" dirty="0">
                <a:solidFill>
                  <a:srgbClr val="627E2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627E25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061973"/>
            <a:ext cx="8147684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Sales </a:t>
            </a:r>
            <a:r>
              <a:rPr sz="2400" dirty="0">
                <a:latin typeface="Arial"/>
                <a:cs typeface="Arial"/>
              </a:rPr>
              <a:t>fall </a:t>
            </a:r>
            <a:r>
              <a:rPr sz="2400" spc="-5" dirty="0">
                <a:latin typeface="Arial"/>
                <a:cs typeface="Arial"/>
              </a:rPr>
              <a:t>rapidly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Profits </a:t>
            </a:r>
            <a:r>
              <a:rPr sz="2400" spc="-5" dirty="0">
                <a:latin typeface="Arial"/>
                <a:cs typeface="Arial"/>
              </a:rPr>
              <a:t>fall </a:t>
            </a:r>
            <a:r>
              <a:rPr sz="2400" dirty="0">
                <a:latin typeface="Arial"/>
                <a:cs typeface="Arial"/>
              </a:rPr>
              <a:t>more </a:t>
            </a:r>
            <a:r>
              <a:rPr sz="2400" spc="-5" dirty="0">
                <a:latin typeface="Arial"/>
                <a:cs typeface="Arial"/>
              </a:rPr>
              <a:t>rapidly than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sales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Product modification is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adopted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355600" marR="67691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latin typeface="Arial"/>
                <a:cs typeface="Arial"/>
              </a:rPr>
              <a:t>Gradually, </a:t>
            </a:r>
            <a:r>
              <a:rPr sz="2400" spc="-5" dirty="0">
                <a:latin typeface="Arial"/>
                <a:cs typeface="Arial"/>
              </a:rPr>
              <a:t>company prefers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shift resources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new  products.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Most of the </a:t>
            </a:r>
            <a:r>
              <a:rPr sz="2400" spc="-5" dirty="0">
                <a:latin typeface="Arial"/>
                <a:cs typeface="Arial"/>
              </a:rPr>
              <a:t>sellers withdraw </a:t>
            </a:r>
            <a:r>
              <a:rPr sz="2400" dirty="0">
                <a:latin typeface="Arial"/>
                <a:cs typeface="Arial"/>
              </a:rPr>
              <a:t>from the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market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Promotional expenses </a:t>
            </a:r>
            <a:r>
              <a:rPr sz="2400" dirty="0">
                <a:latin typeface="Arial"/>
                <a:cs typeface="Arial"/>
              </a:rPr>
              <a:t>are </a:t>
            </a:r>
            <a:r>
              <a:rPr sz="2400" spc="-5" dirty="0">
                <a:latin typeface="Arial"/>
                <a:cs typeface="Arial"/>
              </a:rPr>
              <a:t>reduced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realise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little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profit.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254000"/>
            <a:ext cx="8362950" cy="6244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8404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58D00"/>
                </a:solidFill>
                <a:latin typeface="Arial"/>
                <a:cs typeface="Arial"/>
              </a:rPr>
              <a:t>BRANDING, </a:t>
            </a:r>
            <a:r>
              <a:rPr sz="2400" b="1" spc="-25" dirty="0">
                <a:solidFill>
                  <a:srgbClr val="C58D00"/>
                </a:solidFill>
                <a:latin typeface="Arial"/>
                <a:cs typeface="Arial"/>
              </a:rPr>
              <a:t>PACKAGING, </a:t>
            </a:r>
            <a:r>
              <a:rPr sz="2400" b="1" spc="-5" dirty="0">
                <a:solidFill>
                  <a:srgbClr val="C58D00"/>
                </a:solidFill>
                <a:latin typeface="Arial"/>
                <a:cs typeface="Arial"/>
              </a:rPr>
              <a:t>LABELLING [BPL]  </a:t>
            </a:r>
            <a:r>
              <a:rPr sz="2400" b="1" spc="-20" dirty="0">
                <a:solidFill>
                  <a:srgbClr val="C58D00"/>
                </a:solidFill>
                <a:latin typeface="Arial"/>
                <a:cs typeface="Arial"/>
              </a:rPr>
              <a:t>STRATEGIES: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400" b="1" spc="-5" dirty="0">
                <a:solidFill>
                  <a:srgbClr val="3A1D15"/>
                </a:solidFill>
                <a:latin typeface="Arial"/>
                <a:cs typeface="Arial"/>
              </a:rPr>
              <a:t>I.	BRANDING: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12700" marR="5080" indent="58674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A brand is a </a:t>
            </a:r>
            <a:r>
              <a:rPr sz="2400" spc="-5" dirty="0">
                <a:latin typeface="Arial"/>
                <a:cs typeface="Arial"/>
              </a:rPr>
              <a:t>name, </a:t>
            </a:r>
            <a:r>
              <a:rPr sz="2400" dirty="0">
                <a:latin typeface="Arial"/>
                <a:cs typeface="Arial"/>
              </a:rPr>
              <a:t>term, symbol or </a:t>
            </a:r>
            <a:r>
              <a:rPr sz="2400" spc="-5" dirty="0">
                <a:latin typeface="Arial"/>
                <a:cs typeface="Arial"/>
              </a:rPr>
              <a:t>design </a:t>
            </a:r>
            <a:r>
              <a:rPr sz="2400" dirty="0">
                <a:latin typeface="Arial"/>
                <a:cs typeface="Arial"/>
              </a:rPr>
              <a:t>or a  </a:t>
            </a:r>
            <a:r>
              <a:rPr sz="2400" spc="-5" dirty="0">
                <a:latin typeface="Arial"/>
                <a:cs typeface="Arial"/>
              </a:rPr>
              <a:t>combination </a:t>
            </a:r>
            <a:r>
              <a:rPr sz="2400" dirty="0">
                <a:latin typeface="Arial"/>
                <a:cs typeface="Arial"/>
              </a:rPr>
              <a:t>of them </a:t>
            </a:r>
            <a:r>
              <a:rPr sz="2400" spc="-5" dirty="0">
                <a:latin typeface="Arial"/>
                <a:cs typeface="Arial"/>
              </a:rPr>
              <a:t>which is intended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identify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goods or  services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one seller or a group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sellers and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differentiate  them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those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competitors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Brand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name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Brand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mark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30" dirty="0">
                <a:latin typeface="Arial"/>
                <a:cs typeface="Arial"/>
              </a:rPr>
              <a:t>Trade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mark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Branding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30" dirty="0">
                <a:latin typeface="Arial"/>
                <a:cs typeface="Arial"/>
              </a:rPr>
              <a:t>Trade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name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Patents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Copy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rights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254000"/>
            <a:ext cx="4133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644B"/>
                </a:solidFill>
                <a:latin typeface="Arial"/>
                <a:cs typeface="Arial"/>
              </a:rPr>
              <a:t>FUNCTIONS </a:t>
            </a:r>
            <a:r>
              <a:rPr sz="2400" b="1" dirty="0">
                <a:solidFill>
                  <a:srgbClr val="C0644B"/>
                </a:solidFill>
                <a:latin typeface="Arial"/>
                <a:cs typeface="Arial"/>
              </a:rPr>
              <a:t>OF</a:t>
            </a:r>
            <a:r>
              <a:rPr sz="2400" b="1" spc="-75" dirty="0">
                <a:solidFill>
                  <a:srgbClr val="C0644B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644B"/>
                </a:solidFill>
                <a:latin typeface="Arial"/>
                <a:cs typeface="Arial"/>
              </a:rPr>
              <a:t>BRANDING: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985773"/>
            <a:ext cx="838771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9558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Branding helps </a:t>
            </a:r>
            <a:r>
              <a:rPr sz="2400" b="1" dirty="0">
                <a:latin typeface="Arial"/>
                <a:cs typeface="Arial"/>
              </a:rPr>
              <a:t>in </a:t>
            </a:r>
            <a:r>
              <a:rPr sz="2400" b="1" spc="-5" dirty="0">
                <a:latin typeface="Arial"/>
                <a:cs typeface="Arial"/>
              </a:rPr>
              <a:t>product </a:t>
            </a:r>
            <a:r>
              <a:rPr sz="2400" b="1" dirty="0">
                <a:latin typeface="Arial"/>
                <a:cs typeface="Arial"/>
              </a:rPr>
              <a:t>identification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&amp;  distinctiveness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5" dirty="0">
                <a:latin typeface="Arial"/>
                <a:cs typeface="Arial"/>
              </a:rPr>
              <a:t>a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product</a:t>
            </a:r>
            <a:endParaRPr sz="2400">
              <a:latin typeface="Arial"/>
              <a:cs typeface="Arial"/>
            </a:endParaRPr>
          </a:p>
          <a:p>
            <a:pPr marL="355600" marR="90233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Arial"/>
                <a:cs typeface="Arial"/>
              </a:rPr>
              <a:t>Indirectly it </a:t>
            </a:r>
            <a:r>
              <a:rPr sz="2400" b="1" spc="-5" dirty="0">
                <a:latin typeface="Arial"/>
                <a:cs typeface="Arial"/>
              </a:rPr>
              <a:t>denotes the quality or a standard </a:t>
            </a:r>
            <a:r>
              <a:rPr sz="2400" b="1" dirty="0">
                <a:latin typeface="Arial"/>
                <a:cs typeface="Arial"/>
              </a:rPr>
              <a:t>of </a:t>
            </a:r>
            <a:r>
              <a:rPr sz="2400" b="1" spc="-5" dirty="0">
                <a:latin typeface="Arial"/>
                <a:cs typeface="Arial"/>
              </a:rPr>
              <a:t>a  product.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Arial"/>
                <a:cs typeface="Arial"/>
              </a:rPr>
              <a:t>It </a:t>
            </a:r>
            <a:r>
              <a:rPr sz="2400" b="1" spc="-5" dirty="0">
                <a:latin typeface="Arial"/>
                <a:cs typeface="Arial"/>
              </a:rPr>
              <a:t>eliminates </a:t>
            </a:r>
            <a:r>
              <a:rPr sz="2400" b="1" dirty="0">
                <a:latin typeface="Arial"/>
                <a:cs typeface="Arial"/>
              </a:rPr>
              <a:t>imitation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products.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Arial"/>
                <a:cs typeface="Arial"/>
              </a:rPr>
              <a:t>It </a:t>
            </a:r>
            <a:r>
              <a:rPr sz="2400" b="1" spc="-5" dirty="0">
                <a:latin typeface="Arial"/>
                <a:cs typeface="Arial"/>
              </a:rPr>
              <a:t>ensures legal rights </a:t>
            </a:r>
            <a:r>
              <a:rPr sz="2400" b="1" dirty="0">
                <a:latin typeface="Arial"/>
                <a:cs typeface="Arial"/>
              </a:rPr>
              <a:t>on </a:t>
            </a:r>
            <a:r>
              <a:rPr sz="2400" b="1" spc="-5" dirty="0">
                <a:latin typeface="Arial"/>
                <a:cs typeface="Arial"/>
              </a:rPr>
              <a:t>the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product.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Arial"/>
                <a:cs typeface="Arial"/>
              </a:rPr>
              <a:t>It </a:t>
            </a:r>
            <a:r>
              <a:rPr sz="2400" b="1" spc="-5" dirty="0">
                <a:latin typeface="Arial"/>
                <a:cs typeface="Arial"/>
              </a:rPr>
              <a:t>helps </a:t>
            </a:r>
            <a:r>
              <a:rPr sz="2400" b="1" dirty="0">
                <a:latin typeface="Arial"/>
                <a:cs typeface="Arial"/>
              </a:rPr>
              <a:t>in </a:t>
            </a:r>
            <a:r>
              <a:rPr sz="2400" b="1" spc="-5" dirty="0">
                <a:latin typeface="Arial"/>
                <a:cs typeface="Arial"/>
              </a:rPr>
              <a:t>advertising and packaging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activities.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Arial"/>
                <a:cs typeface="Arial"/>
              </a:rPr>
              <a:t>It </a:t>
            </a:r>
            <a:r>
              <a:rPr sz="2400" b="1" spc="-5" dirty="0">
                <a:latin typeface="Arial"/>
                <a:cs typeface="Arial"/>
              </a:rPr>
              <a:t>helps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5" dirty="0">
                <a:latin typeface="Arial"/>
                <a:cs typeface="Arial"/>
              </a:rPr>
              <a:t>create and sustain brand loyalty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particular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products.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Arial"/>
                <a:cs typeface="Arial"/>
              </a:rPr>
              <a:t>It </a:t>
            </a:r>
            <a:r>
              <a:rPr sz="2400" b="1" spc="-5" dirty="0">
                <a:latin typeface="Arial"/>
                <a:cs typeface="Arial"/>
              </a:rPr>
              <a:t>helps </a:t>
            </a:r>
            <a:r>
              <a:rPr sz="2400" b="1" dirty="0">
                <a:latin typeface="Arial"/>
                <a:cs typeface="Arial"/>
              </a:rPr>
              <a:t>in </a:t>
            </a:r>
            <a:r>
              <a:rPr sz="2400" b="1" spc="-5" dirty="0">
                <a:latin typeface="Arial"/>
                <a:cs typeface="Arial"/>
              </a:rPr>
              <a:t>price </a:t>
            </a:r>
            <a:r>
              <a:rPr sz="2400" b="1" dirty="0">
                <a:latin typeface="Arial"/>
                <a:cs typeface="Arial"/>
              </a:rPr>
              <a:t>differentiation of</a:t>
            </a:r>
            <a:r>
              <a:rPr sz="2400" b="1" spc="-10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products.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330200"/>
            <a:ext cx="4549775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C0644B"/>
                </a:solidFill>
                <a:latin typeface="Arial"/>
                <a:cs typeface="Arial"/>
              </a:rPr>
              <a:t>CLASSIFICATION </a:t>
            </a:r>
            <a:r>
              <a:rPr sz="2400" b="1" spc="-5" dirty="0">
                <a:solidFill>
                  <a:srgbClr val="C0644B"/>
                </a:solidFill>
                <a:latin typeface="Arial"/>
                <a:cs typeface="Arial"/>
              </a:rPr>
              <a:t>OF</a:t>
            </a:r>
            <a:r>
              <a:rPr sz="2400" b="1" spc="-10" dirty="0">
                <a:solidFill>
                  <a:srgbClr val="C0644B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644B"/>
                </a:solidFill>
                <a:latin typeface="Arial"/>
                <a:cs typeface="Arial"/>
              </a:rPr>
              <a:t>BRANDS: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400" b="1" spc="-5" dirty="0">
                <a:solidFill>
                  <a:srgbClr val="627E25"/>
                </a:solidFill>
                <a:latin typeface="Arial"/>
                <a:cs typeface="Arial"/>
              </a:rPr>
              <a:t>I.	</a:t>
            </a:r>
            <a:r>
              <a:rPr sz="2400" b="1" dirty="0">
                <a:solidFill>
                  <a:srgbClr val="627E25"/>
                </a:solidFill>
                <a:latin typeface="Arial"/>
                <a:cs typeface="Arial"/>
              </a:rPr>
              <a:t>Manufacturer’s </a:t>
            </a:r>
            <a:r>
              <a:rPr sz="2400" b="1" spc="-5" dirty="0">
                <a:solidFill>
                  <a:srgbClr val="627E25"/>
                </a:solidFill>
                <a:latin typeface="Arial"/>
                <a:cs typeface="Arial"/>
              </a:rPr>
              <a:t>brands</a:t>
            </a:r>
            <a:r>
              <a:rPr sz="2400" b="1" spc="-40" dirty="0">
                <a:solidFill>
                  <a:srgbClr val="627E2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627E25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National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Regional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Advertising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brands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Single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brands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Multiple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brands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Individual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brands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627E25"/>
                </a:solidFill>
                <a:latin typeface="Arial"/>
                <a:cs typeface="Arial"/>
              </a:rPr>
              <a:t>II. </a:t>
            </a:r>
            <a:r>
              <a:rPr sz="2400" b="1" spc="-10" dirty="0">
                <a:solidFill>
                  <a:srgbClr val="627E25"/>
                </a:solidFill>
                <a:latin typeface="Arial"/>
                <a:cs typeface="Arial"/>
              </a:rPr>
              <a:t>DISTRIBUTER’S</a:t>
            </a:r>
            <a:r>
              <a:rPr sz="2400" b="1" spc="-40" dirty="0">
                <a:solidFill>
                  <a:srgbClr val="627E25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627E25"/>
                </a:solidFill>
                <a:latin typeface="Arial"/>
                <a:cs typeface="Arial"/>
              </a:rPr>
              <a:t>BRANDS: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Private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brand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Store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brand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Dealer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brand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House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brand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252" y="221691"/>
            <a:ext cx="5978525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627E25"/>
                </a:solidFill>
                <a:latin typeface="Arial"/>
                <a:cs typeface="Arial"/>
              </a:rPr>
              <a:t>KINDS </a:t>
            </a:r>
            <a:r>
              <a:rPr sz="2400" b="1" dirty="0">
                <a:solidFill>
                  <a:srgbClr val="627E25"/>
                </a:solidFill>
                <a:latin typeface="Arial"/>
                <a:cs typeface="Arial"/>
              </a:rPr>
              <a:t>OF</a:t>
            </a:r>
            <a:r>
              <a:rPr sz="2400" b="1" spc="-35" dirty="0">
                <a:solidFill>
                  <a:srgbClr val="627E2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627E25"/>
                </a:solidFill>
                <a:latin typeface="Arial"/>
                <a:cs typeface="Arial"/>
              </a:rPr>
              <a:t>BRANDS: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Coined name </a:t>
            </a:r>
            <a:r>
              <a:rPr sz="2400" dirty="0">
                <a:latin typeface="Arial"/>
                <a:cs typeface="Arial"/>
              </a:rPr>
              <a:t>– e.g: </a:t>
            </a:r>
            <a:r>
              <a:rPr sz="2400" spc="-5" dirty="0">
                <a:latin typeface="Arial"/>
                <a:cs typeface="Arial"/>
              </a:rPr>
              <a:t>parker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pen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  <a:tab pos="2637155" algn="l"/>
              </a:tabLst>
            </a:pPr>
            <a:r>
              <a:rPr sz="2400" spc="-5" dirty="0">
                <a:latin typeface="Arial"/>
                <a:cs typeface="Arial"/>
              </a:rPr>
              <a:t>Arbitrary name	</a:t>
            </a:r>
            <a:r>
              <a:rPr sz="2400" dirty="0">
                <a:latin typeface="Arial"/>
                <a:cs typeface="Arial"/>
              </a:rPr>
              <a:t>{ not </a:t>
            </a:r>
            <a:r>
              <a:rPr sz="2400" spc="-5" dirty="0">
                <a:latin typeface="Arial"/>
                <a:cs typeface="Arial"/>
              </a:rPr>
              <a:t>related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product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Suggestive name </a:t>
            </a:r>
            <a:r>
              <a:rPr sz="2400" dirty="0">
                <a:latin typeface="Arial"/>
                <a:cs typeface="Arial"/>
              </a:rPr>
              <a:t>– e.g :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boost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Descriptive name </a:t>
            </a:r>
            <a:r>
              <a:rPr sz="2400" dirty="0">
                <a:latin typeface="Arial"/>
                <a:cs typeface="Arial"/>
              </a:rPr>
              <a:t>– e.g : </a:t>
            </a:r>
            <a:r>
              <a:rPr sz="2400" spc="-5" dirty="0">
                <a:latin typeface="Arial"/>
                <a:cs typeface="Arial"/>
              </a:rPr>
              <a:t>glucose </a:t>
            </a:r>
            <a:r>
              <a:rPr sz="2400" dirty="0">
                <a:latin typeface="Arial"/>
                <a:cs typeface="Arial"/>
              </a:rPr>
              <a:t>–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C0644B"/>
                </a:solidFill>
                <a:latin typeface="Arial"/>
                <a:cs typeface="Arial"/>
              </a:rPr>
              <a:t>CHARECTERISTICS </a:t>
            </a:r>
            <a:r>
              <a:rPr sz="2400" b="1" dirty="0">
                <a:solidFill>
                  <a:srgbClr val="C0644B"/>
                </a:solidFill>
                <a:latin typeface="Arial"/>
                <a:cs typeface="Arial"/>
              </a:rPr>
              <a:t>OF </a:t>
            </a:r>
            <a:r>
              <a:rPr sz="2400" b="1" spc="-5" dirty="0">
                <a:solidFill>
                  <a:srgbClr val="C0644B"/>
                </a:solidFill>
                <a:latin typeface="Arial"/>
                <a:cs typeface="Arial"/>
              </a:rPr>
              <a:t>A BRAND</a:t>
            </a:r>
            <a:r>
              <a:rPr sz="2400" b="1" spc="-170" dirty="0">
                <a:solidFill>
                  <a:srgbClr val="C0644B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644B"/>
                </a:solidFill>
                <a:latin typeface="Arial"/>
                <a:cs typeface="Arial"/>
              </a:rPr>
              <a:t>NAME: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Easy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Read and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understand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Remember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Appropriate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should </a:t>
            </a:r>
            <a:r>
              <a:rPr sz="2400" dirty="0">
                <a:latin typeface="Arial"/>
                <a:cs typeface="Arial"/>
              </a:rPr>
              <a:t>be </a:t>
            </a:r>
            <a:r>
              <a:rPr sz="2400" spc="-5" dirty="0">
                <a:latin typeface="Arial"/>
                <a:cs typeface="Arial"/>
              </a:rPr>
              <a:t>descriptive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name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330200"/>
            <a:ext cx="22999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A6C7C"/>
                </a:solidFill>
                <a:latin typeface="Arial"/>
                <a:cs typeface="Arial"/>
              </a:rPr>
              <a:t>II.</a:t>
            </a:r>
            <a:r>
              <a:rPr sz="2400" b="1" spc="-80" dirty="0">
                <a:solidFill>
                  <a:srgbClr val="2A6C7C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2A6C7C"/>
                </a:solidFill>
                <a:latin typeface="Arial"/>
                <a:cs typeface="Arial"/>
              </a:rPr>
              <a:t>PACKAGING: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061973"/>
            <a:ext cx="8418195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644B"/>
                </a:solidFill>
                <a:latin typeface="Arial"/>
                <a:cs typeface="Arial"/>
              </a:rPr>
              <a:t>FUNCTIONS </a:t>
            </a:r>
            <a:r>
              <a:rPr sz="2400" b="1" dirty="0">
                <a:solidFill>
                  <a:srgbClr val="C0644B"/>
                </a:solidFill>
                <a:latin typeface="Arial"/>
                <a:cs typeface="Arial"/>
              </a:rPr>
              <a:t>OF</a:t>
            </a:r>
            <a:r>
              <a:rPr sz="2400" b="1" spc="-35" dirty="0">
                <a:solidFill>
                  <a:srgbClr val="C0644B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C0644B"/>
                </a:solidFill>
                <a:latin typeface="Arial"/>
                <a:cs typeface="Arial"/>
              </a:rPr>
              <a:t>PACKAGING: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0" dirty="0">
                <a:latin typeface="Arial"/>
                <a:cs typeface="Arial"/>
              </a:rPr>
              <a:t>Two </a:t>
            </a:r>
            <a:r>
              <a:rPr sz="2400" spc="-5" dirty="0">
                <a:latin typeface="Arial"/>
                <a:cs typeface="Arial"/>
              </a:rPr>
              <a:t>assemble and arrange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products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desired</a:t>
            </a:r>
            <a:r>
              <a:rPr sz="2400" spc="1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form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identify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contents </a:t>
            </a:r>
            <a:r>
              <a:rPr sz="2400" dirty="0">
                <a:latin typeface="Arial"/>
                <a:cs typeface="Arial"/>
              </a:rPr>
              <a:t>the brand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the maker [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differentiation is perfected </a:t>
            </a:r>
            <a:r>
              <a:rPr sz="2400" dirty="0">
                <a:latin typeface="Arial"/>
                <a:cs typeface="Arial"/>
              </a:rPr>
              <a:t>to the function]</a:t>
            </a:r>
            <a:endParaRPr sz="2400">
              <a:latin typeface="Arial"/>
              <a:cs typeface="Arial"/>
            </a:endParaRPr>
          </a:p>
          <a:p>
            <a:pPr marL="355600" marR="1955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protect the </a:t>
            </a:r>
            <a:r>
              <a:rPr sz="2400" spc="-5" dirty="0">
                <a:latin typeface="Arial"/>
                <a:cs typeface="Arial"/>
              </a:rPr>
              <a:t>contents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product line through final </a:t>
            </a:r>
            <a:r>
              <a:rPr sz="2400" dirty="0">
                <a:latin typeface="Arial"/>
                <a:cs typeface="Arial"/>
              </a:rPr>
              <a:t>use/  </a:t>
            </a:r>
            <a:r>
              <a:rPr sz="2400" spc="-5" dirty="0">
                <a:latin typeface="Arial"/>
                <a:cs typeface="Arial"/>
              </a:rPr>
              <a:t>consumption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provide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suitable product </a:t>
            </a:r>
            <a:r>
              <a:rPr sz="2400" dirty="0">
                <a:latin typeface="Arial"/>
                <a:cs typeface="Arial"/>
              </a:rPr>
              <a:t>mix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[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size, weight, grade,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package]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facilitate </a:t>
            </a:r>
            <a:r>
              <a:rPr sz="2400" dirty="0">
                <a:latin typeface="Arial"/>
                <a:cs typeface="Arial"/>
              </a:rPr>
              <a:t>retailer’s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functions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facilitate transportation, storing, warehouse,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handling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enable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display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contents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encourage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repurchase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help in complying with legal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requirements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provide opportunity and space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1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advertising.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3339" y="0"/>
            <a:ext cx="9147810" cy="6861175"/>
            <a:chOff x="-3339" y="0"/>
            <a:chExt cx="9147810" cy="6861175"/>
          </a:xfrm>
        </p:grpSpPr>
        <p:sp>
          <p:nvSpPr>
            <p:cNvPr id="4" name="object 4"/>
            <p:cNvSpPr/>
            <p:nvPr/>
          </p:nvSpPr>
          <p:spPr>
            <a:xfrm>
              <a:off x="3010" y="3556"/>
              <a:ext cx="820419" cy="819785"/>
            </a:xfrm>
            <a:custGeom>
              <a:avLst/>
              <a:gdLst/>
              <a:ahLst/>
              <a:cxnLst/>
              <a:rect l="l" t="t" r="r" b="b"/>
              <a:pathLst>
                <a:path w="820419" h="819785">
                  <a:moveTo>
                    <a:pt x="819949" y="0"/>
                  </a:moveTo>
                  <a:lnTo>
                    <a:pt x="506" y="0"/>
                  </a:lnTo>
                  <a:lnTo>
                    <a:pt x="0" y="819404"/>
                  </a:lnTo>
                  <a:lnTo>
                    <a:pt x="505" y="819404"/>
                  </a:lnTo>
                  <a:lnTo>
                    <a:pt x="48654" y="818012"/>
                  </a:lnTo>
                  <a:lnTo>
                    <a:pt x="96070" y="813890"/>
                  </a:lnTo>
                  <a:lnTo>
                    <a:pt x="142676" y="807114"/>
                  </a:lnTo>
                  <a:lnTo>
                    <a:pt x="188396" y="797760"/>
                  </a:lnTo>
                  <a:lnTo>
                    <a:pt x="233153" y="785906"/>
                  </a:lnTo>
                  <a:lnTo>
                    <a:pt x="276870" y="771629"/>
                  </a:lnTo>
                  <a:lnTo>
                    <a:pt x="319470" y="755005"/>
                  </a:lnTo>
                  <a:lnTo>
                    <a:pt x="360876" y="736111"/>
                  </a:lnTo>
                  <a:lnTo>
                    <a:pt x="401012" y="715024"/>
                  </a:lnTo>
                  <a:lnTo>
                    <a:pt x="439800" y="691821"/>
                  </a:lnTo>
                  <a:lnTo>
                    <a:pt x="477163" y="666580"/>
                  </a:lnTo>
                  <a:lnTo>
                    <a:pt x="513026" y="639376"/>
                  </a:lnTo>
                  <a:lnTo>
                    <a:pt x="547310" y="610287"/>
                  </a:lnTo>
                  <a:lnTo>
                    <a:pt x="579940" y="579389"/>
                  </a:lnTo>
                  <a:lnTo>
                    <a:pt x="610838" y="546760"/>
                  </a:lnTo>
                  <a:lnTo>
                    <a:pt x="639927" y="512477"/>
                  </a:lnTo>
                  <a:lnTo>
                    <a:pt x="667130" y="476615"/>
                  </a:lnTo>
                  <a:lnTo>
                    <a:pt x="692372" y="439253"/>
                  </a:lnTo>
                  <a:lnTo>
                    <a:pt x="715574" y="400467"/>
                  </a:lnTo>
                  <a:lnTo>
                    <a:pt x="736660" y="360334"/>
                  </a:lnTo>
                  <a:lnTo>
                    <a:pt x="755553" y="318930"/>
                  </a:lnTo>
                  <a:lnTo>
                    <a:pt x="772177" y="276333"/>
                  </a:lnTo>
                  <a:lnTo>
                    <a:pt x="786454" y="232620"/>
                  </a:lnTo>
                  <a:lnTo>
                    <a:pt x="798307" y="187868"/>
                  </a:lnTo>
                  <a:lnTo>
                    <a:pt x="807660" y="142152"/>
                  </a:lnTo>
                  <a:lnTo>
                    <a:pt x="814436" y="95551"/>
                  </a:lnTo>
                  <a:lnTo>
                    <a:pt x="818558" y="48141"/>
                  </a:lnTo>
                  <a:lnTo>
                    <a:pt x="819949" y="0"/>
                  </a:lnTo>
                  <a:close/>
                </a:path>
              </a:pathLst>
            </a:custGeom>
            <a:solidFill>
              <a:srgbClr val="FDF9F4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10" y="3556"/>
              <a:ext cx="820419" cy="819785"/>
            </a:xfrm>
            <a:custGeom>
              <a:avLst/>
              <a:gdLst/>
              <a:ahLst/>
              <a:cxnLst/>
              <a:rect l="l" t="t" r="r" b="b"/>
              <a:pathLst>
                <a:path w="820419" h="819785">
                  <a:moveTo>
                    <a:pt x="819949" y="0"/>
                  </a:moveTo>
                  <a:lnTo>
                    <a:pt x="818558" y="48141"/>
                  </a:lnTo>
                  <a:lnTo>
                    <a:pt x="814436" y="95551"/>
                  </a:lnTo>
                  <a:lnTo>
                    <a:pt x="807660" y="142152"/>
                  </a:lnTo>
                  <a:lnTo>
                    <a:pt x="798307" y="187868"/>
                  </a:lnTo>
                  <a:lnTo>
                    <a:pt x="786454" y="232620"/>
                  </a:lnTo>
                  <a:lnTo>
                    <a:pt x="772177" y="276333"/>
                  </a:lnTo>
                  <a:lnTo>
                    <a:pt x="755553" y="318930"/>
                  </a:lnTo>
                  <a:lnTo>
                    <a:pt x="736660" y="360334"/>
                  </a:lnTo>
                  <a:lnTo>
                    <a:pt x="715574" y="400467"/>
                  </a:lnTo>
                  <a:lnTo>
                    <a:pt x="692372" y="439253"/>
                  </a:lnTo>
                  <a:lnTo>
                    <a:pt x="667130" y="476615"/>
                  </a:lnTo>
                  <a:lnTo>
                    <a:pt x="639927" y="512477"/>
                  </a:lnTo>
                  <a:lnTo>
                    <a:pt x="610838" y="546760"/>
                  </a:lnTo>
                  <a:lnTo>
                    <a:pt x="579940" y="579389"/>
                  </a:lnTo>
                  <a:lnTo>
                    <a:pt x="547310" y="610287"/>
                  </a:lnTo>
                  <a:lnTo>
                    <a:pt x="513026" y="639376"/>
                  </a:lnTo>
                  <a:lnTo>
                    <a:pt x="477163" y="666580"/>
                  </a:lnTo>
                  <a:lnTo>
                    <a:pt x="439800" y="691821"/>
                  </a:lnTo>
                  <a:lnTo>
                    <a:pt x="401012" y="715024"/>
                  </a:lnTo>
                  <a:lnTo>
                    <a:pt x="360876" y="736111"/>
                  </a:lnTo>
                  <a:lnTo>
                    <a:pt x="319470" y="755005"/>
                  </a:lnTo>
                  <a:lnTo>
                    <a:pt x="276870" y="771629"/>
                  </a:lnTo>
                  <a:lnTo>
                    <a:pt x="233153" y="785906"/>
                  </a:lnTo>
                  <a:lnTo>
                    <a:pt x="188396" y="797760"/>
                  </a:lnTo>
                  <a:lnTo>
                    <a:pt x="142676" y="807114"/>
                  </a:lnTo>
                  <a:lnTo>
                    <a:pt x="96070" y="813890"/>
                  </a:lnTo>
                  <a:lnTo>
                    <a:pt x="48654" y="818012"/>
                  </a:lnTo>
                  <a:lnTo>
                    <a:pt x="505" y="819404"/>
                  </a:lnTo>
                  <a:lnTo>
                    <a:pt x="337" y="819404"/>
                  </a:lnTo>
                  <a:lnTo>
                    <a:pt x="168" y="819404"/>
                  </a:lnTo>
                  <a:lnTo>
                    <a:pt x="0" y="819404"/>
                  </a:lnTo>
                  <a:lnTo>
                    <a:pt x="506" y="0"/>
                  </a:lnTo>
                  <a:lnTo>
                    <a:pt x="819949" y="0"/>
                  </a:lnTo>
                  <a:close/>
                </a:path>
              </a:pathLst>
            </a:custGeom>
            <a:ln w="12699">
              <a:solidFill>
                <a:srgbClr val="D2C3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8016" y="6095"/>
              <a:ext cx="1784604" cy="17830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8821" y="21081"/>
              <a:ext cx="1702435" cy="1702435"/>
            </a:xfrm>
            <a:custGeom>
              <a:avLst/>
              <a:gdLst/>
              <a:ahLst/>
              <a:cxnLst/>
              <a:rect l="l" t="t" r="r" b="b"/>
              <a:pathLst>
                <a:path w="1702435" h="1702435">
                  <a:moveTo>
                    <a:pt x="0" y="851154"/>
                  </a:moveTo>
                  <a:lnTo>
                    <a:pt x="1347" y="802859"/>
                  </a:lnTo>
                  <a:lnTo>
                    <a:pt x="5341" y="755271"/>
                  </a:lnTo>
                  <a:lnTo>
                    <a:pt x="11909" y="708461"/>
                  </a:lnTo>
                  <a:lnTo>
                    <a:pt x="20981" y="662500"/>
                  </a:lnTo>
                  <a:lnTo>
                    <a:pt x="32484" y="617462"/>
                  </a:lnTo>
                  <a:lnTo>
                    <a:pt x="46346" y="573417"/>
                  </a:lnTo>
                  <a:lnTo>
                    <a:pt x="62495" y="530438"/>
                  </a:lnTo>
                  <a:lnTo>
                    <a:pt x="80860" y="488596"/>
                  </a:lnTo>
                  <a:lnTo>
                    <a:pt x="101369" y="447964"/>
                  </a:lnTo>
                  <a:lnTo>
                    <a:pt x="123949" y="408613"/>
                  </a:lnTo>
                  <a:lnTo>
                    <a:pt x="148530" y="370615"/>
                  </a:lnTo>
                  <a:lnTo>
                    <a:pt x="175039" y="334042"/>
                  </a:lnTo>
                  <a:lnTo>
                    <a:pt x="203404" y="298966"/>
                  </a:lnTo>
                  <a:lnTo>
                    <a:pt x="233553" y="265459"/>
                  </a:lnTo>
                  <a:lnTo>
                    <a:pt x="265416" y="233593"/>
                  </a:lnTo>
                  <a:lnTo>
                    <a:pt x="298919" y="203439"/>
                  </a:lnTo>
                  <a:lnTo>
                    <a:pt x="333991" y="175070"/>
                  </a:lnTo>
                  <a:lnTo>
                    <a:pt x="370561" y="148557"/>
                  </a:lnTo>
                  <a:lnTo>
                    <a:pt x="408556" y="123973"/>
                  </a:lnTo>
                  <a:lnTo>
                    <a:pt x="447904" y="101388"/>
                  </a:lnTo>
                  <a:lnTo>
                    <a:pt x="488534" y="80876"/>
                  </a:lnTo>
                  <a:lnTo>
                    <a:pt x="530373" y="62508"/>
                  </a:lnTo>
                  <a:lnTo>
                    <a:pt x="573351" y="46355"/>
                  </a:lnTo>
                  <a:lnTo>
                    <a:pt x="617394" y="32490"/>
                  </a:lnTo>
                  <a:lnTo>
                    <a:pt x="662432" y="20985"/>
                  </a:lnTo>
                  <a:lnTo>
                    <a:pt x="708393" y="11912"/>
                  </a:lnTo>
                  <a:lnTo>
                    <a:pt x="755204" y="5342"/>
                  </a:lnTo>
                  <a:lnTo>
                    <a:pt x="802793" y="1347"/>
                  </a:lnTo>
                  <a:lnTo>
                    <a:pt x="851090" y="0"/>
                  </a:lnTo>
                  <a:lnTo>
                    <a:pt x="899386" y="1347"/>
                  </a:lnTo>
                  <a:lnTo>
                    <a:pt x="946976" y="5342"/>
                  </a:lnTo>
                  <a:lnTo>
                    <a:pt x="993786" y="11912"/>
                  </a:lnTo>
                  <a:lnTo>
                    <a:pt x="1039746" y="20985"/>
                  </a:lnTo>
                  <a:lnTo>
                    <a:pt x="1084783" y="32490"/>
                  </a:lnTo>
                  <a:lnTo>
                    <a:pt x="1128825" y="46355"/>
                  </a:lnTo>
                  <a:lnTo>
                    <a:pt x="1171801" y="62508"/>
                  </a:lnTo>
                  <a:lnTo>
                    <a:pt x="1213639" y="80876"/>
                  </a:lnTo>
                  <a:lnTo>
                    <a:pt x="1254268" y="101388"/>
                  </a:lnTo>
                  <a:lnTo>
                    <a:pt x="1293614" y="123973"/>
                  </a:lnTo>
                  <a:lnTo>
                    <a:pt x="1331607" y="148557"/>
                  </a:lnTo>
                  <a:lnTo>
                    <a:pt x="1368174" y="175070"/>
                  </a:lnTo>
                  <a:lnTo>
                    <a:pt x="1403245" y="203439"/>
                  </a:lnTo>
                  <a:lnTo>
                    <a:pt x="1436746" y="233593"/>
                  </a:lnTo>
                  <a:lnTo>
                    <a:pt x="1468606" y="265459"/>
                  </a:lnTo>
                  <a:lnTo>
                    <a:pt x="1498754" y="298966"/>
                  </a:lnTo>
                  <a:lnTo>
                    <a:pt x="1527117" y="334042"/>
                  </a:lnTo>
                  <a:lnTo>
                    <a:pt x="1553624" y="370615"/>
                  </a:lnTo>
                  <a:lnTo>
                    <a:pt x="1578203" y="408613"/>
                  </a:lnTo>
                  <a:lnTo>
                    <a:pt x="1600782" y="447964"/>
                  </a:lnTo>
                  <a:lnTo>
                    <a:pt x="1621289" y="488596"/>
                  </a:lnTo>
                  <a:lnTo>
                    <a:pt x="1639653" y="530438"/>
                  </a:lnTo>
                  <a:lnTo>
                    <a:pt x="1655801" y="573417"/>
                  </a:lnTo>
                  <a:lnTo>
                    <a:pt x="1669661" y="617462"/>
                  </a:lnTo>
                  <a:lnTo>
                    <a:pt x="1681163" y="662500"/>
                  </a:lnTo>
                  <a:lnTo>
                    <a:pt x="1690234" y="708461"/>
                  </a:lnTo>
                  <a:lnTo>
                    <a:pt x="1696802" y="755271"/>
                  </a:lnTo>
                  <a:lnTo>
                    <a:pt x="1700795" y="802859"/>
                  </a:lnTo>
                  <a:lnTo>
                    <a:pt x="1702142" y="851154"/>
                  </a:lnTo>
                  <a:lnTo>
                    <a:pt x="1700795" y="899447"/>
                  </a:lnTo>
                  <a:lnTo>
                    <a:pt x="1696802" y="947034"/>
                  </a:lnTo>
                  <a:lnTo>
                    <a:pt x="1690234" y="993843"/>
                  </a:lnTo>
                  <a:lnTo>
                    <a:pt x="1681163" y="1039800"/>
                  </a:lnTo>
                  <a:lnTo>
                    <a:pt x="1669661" y="1084835"/>
                  </a:lnTo>
                  <a:lnTo>
                    <a:pt x="1655801" y="1128876"/>
                  </a:lnTo>
                  <a:lnTo>
                    <a:pt x="1639653" y="1171850"/>
                  </a:lnTo>
                  <a:lnTo>
                    <a:pt x="1621289" y="1213687"/>
                  </a:lnTo>
                  <a:lnTo>
                    <a:pt x="1600782" y="1254314"/>
                  </a:lnTo>
                  <a:lnTo>
                    <a:pt x="1578203" y="1293659"/>
                  </a:lnTo>
                  <a:lnTo>
                    <a:pt x="1553624" y="1331651"/>
                  </a:lnTo>
                  <a:lnTo>
                    <a:pt x="1527117" y="1368218"/>
                  </a:lnTo>
                  <a:lnTo>
                    <a:pt x="1498754" y="1403287"/>
                  </a:lnTo>
                  <a:lnTo>
                    <a:pt x="1468606" y="1436788"/>
                  </a:lnTo>
                  <a:lnTo>
                    <a:pt x="1436746" y="1468647"/>
                  </a:lnTo>
                  <a:lnTo>
                    <a:pt x="1403245" y="1498795"/>
                  </a:lnTo>
                  <a:lnTo>
                    <a:pt x="1368174" y="1527157"/>
                  </a:lnTo>
                  <a:lnTo>
                    <a:pt x="1331607" y="1553664"/>
                  </a:lnTo>
                  <a:lnTo>
                    <a:pt x="1293614" y="1578242"/>
                  </a:lnTo>
                  <a:lnTo>
                    <a:pt x="1254268" y="1600821"/>
                  </a:lnTo>
                  <a:lnTo>
                    <a:pt x="1213639" y="1621328"/>
                  </a:lnTo>
                  <a:lnTo>
                    <a:pt x="1171801" y="1639691"/>
                  </a:lnTo>
                  <a:lnTo>
                    <a:pt x="1128825" y="1655839"/>
                  </a:lnTo>
                  <a:lnTo>
                    <a:pt x="1084783" y="1669700"/>
                  </a:lnTo>
                  <a:lnTo>
                    <a:pt x="1039746" y="1681201"/>
                  </a:lnTo>
                  <a:lnTo>
                    <a:pt x="993786" y="1690272"/>
                  </a:lnTo>
                  <a:lnTo>
                    <a:pt x="946976" y="1696840"/>
                  </a:lnTo>
                  <a:lnTo>
                    <a:pt x="899386" y="1700833"/>
                  </a:lnTo>
                  <a:lnTo>
                    <a:pt x="851090" y="1702181"/>
                  </a:lnTo>
                  <a:lnTo>
                    <a:pt x="802793" y="1700833"/>
                  </a:lnTo>
                  <a:lnTo>
                    <a:pt x="755204" y="1696840"/>
                  </a:lnTo>
                  <a:lnTo>
                    <a:pt x="708393" y="1690272"/>
                  </a:lnTo>
                  <a:lnTo>
                    <a:pt x="662432" y="1681201"/>
                  </a:lnTo>
                  <a:lnTo>
                    <a:pt x="617394" y="1669700"/>
                  </a:lnTo>
                  <a:lnTo>
                    <a:pt x="573351" y="1655839"/>
                  </a:lnTo>
                  <a:lnTo>
                    <a:pt x="530373" y="1639691"/>
                  </a:lnTo>
                  <a:lnTo>
                    <a:pt x="488534" y="1621328"/>
                  </a:lnTo>
                  <a:lnTo>
                    <a:pt x="447904" y="1600821"/>
                  </a:lnTo>
                  <a:lnTo>
                    <a:pt x="408556" y="1578242"/>
                  </a:lnTo>
                  <a:lnTo>
                    <a:pt x="370561" y="1553664"/>
                  </a:lnTo>
                  <a:lnTo>
                    <a:pt x="333991" y="1527157"/>
                  </a:lnTo>
                  <a:lnTo>
                    <a:pt x="298919" y="1498795"/>
                  </a:lnTo>
                  <a:lnTo>
                    <a:pt x="265416" y="1468647"/>
                  </a:lnTo>
                  <a:lnTo>
                    <a:pt x="233553" y="1436788"/>
                  </a:lnTo>
                  <a:lnTo>
                    <a:pt x="203404" y="1403287"/>
                  </a:lnTo>
                  <a:lnTo>
                    <a:pt x="175039" y="1368218"/>
                  </a:lnTo>
                  <a:lnTo>
                    <a:pt x="148530" y="1331651"/>
                  </a:lnTo>
                  <a:lnTo>
                    <a:pt x="123949" y="1293659"/>
                  </a:lnTo>
                  <a:lnTo>
                    <a:pt x="101369" y="1254314"/>
                  </a:lnTo>
                  <a:lnTo>
                    <a:pt x="80860" y="1213687"/>
                  </a:lnTo>
                  <a:lnTo>
                    <a:pt x="62495" y="1171850"/>
                  </a:lnTo>
                  <a:lnTo>
                    <a:pt x="46346" y="1128876"/>
                  </a:lnTo>
                  <a:lnTo>
                    <a:pt x="32484" y="1084835"/>
                  </a:lnTo>
                  <a:lnTo>
                    <a:pt x="20981" y="1039800"/>
                  </a:lnTo>
                  <a:lnTo>
                    <a:pt x="11909" y="993843"/>
                  </a:lnTo>
                  <a:lnTo>
                    <a:pt x="5341" y="947034"/>
                  </a:lnTo>
                  <a:lnTo>
                    <a:pt x="1347" y="899447"/>
                  </a:lnTo>
                  <a:lnTo>
                    <a:pt x="0" y="851154"/>
                  </a:lnTo>
                  <a:close/>
                </a:path>
              </a:pathLst>
            </a:custGeom>
            <a:ln w="27305">
              <a:solidFill>
                <a:srgbClr val="FFF6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9164" y="1043939"/>
              <a:ext cx="1159764" cy="11536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7318" y="1050633"/>
              <a:ext cx="1116813" cy="111153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7318" y="1050633"/>
              <a:ext cx="1116965" cy="1111885"/>
            </a:xfrm>
            <a:custGeom>
              <a:avLst/>
              <a:gdLst/>
              <a:ahLst/>
              <a:cxnLst/>
              <a:rect l="l" t="t" r="r" b="b"/>
              <a:pathLst>
                <a:path w="1116965" h="1111885">
                  <a:moveTo>
                    <a:pt x="118497" y="204634"/>
                  </a:moveTo>
                  <a:lnTo>
                    <a:pt x="149786" y="168741"/>
                  </a:lnTo>
                  <a:lnTo>
                    <a:pt x="183516" y="136234"/>
                  </a:lnTo>
                  <a:lnTo>
                    <a:pt x="219451" y="107137"/>
                  </a:lnTo>
                  <a:lnTo>
                    <a:pt x="257356" y="81474"/>
                  </a:lnTo>
                  <a:lnTo>
                    <a:pt x="296996" y="59270"/>
                  </a:lnTo>
                  <a:lnTo>
                    <a:pt x="338136" y="40547"/>
                  </a:lnTo>
                  <a:lnTo>
                    <a:pt x="380539" y="25331"/>
                  </a:lnTo>
                  <a:lnTo>
                    <a:pt x="423971" y="13644"/>
                  </a:lnTo>
                  <a:lnTo>
                    <a:pt x="468197" y="5510"/>
                  </a:lnTo>
                  <a:lnTo>
                    <a:pt x="512980" y="954"/>
                  </a:lnTo>
                  <a:lnTo>
                    <a:pt x="558087" y="0"/>
                  </a:lnTo>
                  <a:lnTo>
                    <a:pt x="603281" y="2670"/>
                  </a:lnTo>
                  <a:lnTo>
                    <a:pt x="648328" y="8990"/>
                  </a:lnTo>
                  <a:lnTo>
                    <a:pt x="692991" y="18983"/>
                  </a:lnTo>
                  <a:lnTo>
                    <a:pt x="737036" y="32672"/>
                  </a:lnTo>
                  <a:lnTo>
                    <a:pt x="780228" y="50083"/>
                  </a:lnTo>
                  <a:lnTo>
                    <a:pt x="822331" y="71238"/>
                  </a:lnTo>
                  <a:lnTo>
                    <a:pt x="863109" y="96162"/>
                  </a:lnTo>
                  <a:lnTo>
                    <a:pt x="902328" y="124878"/>
                  </a:lnTo>
                  <a:lnTo>
                    <a:pt x="939023" y="156757"/>
                  </a:lnTo>
                  <a:lnTo>
                    <a:pt x="972366" y="190998"/>
                  </a:lnTo>
                  <a:lnTo>
                    <a:pt x="1002326" y="227366"/>
                  </a:lnTo>
                  <a:lnTo>
                    <a:pt x="1028875" y="265625"/>
                  </a:lnTo>
                  <a:lnTo>
                    <a:pt x="1051985" y="305541"/>
                  </a:lnTo>
                  <a:lnTo>
                    <a:pt x="1071627" y="346879"/>
                  </a:lnTo>
                  <a:lnTo>
                    <a:pt x="1087772" y="389404"/>
                  </a:lnTo>
                  <a:lnTo>
                    <a:pt x="1100392" y="432881"/>
                  </a:lnTo>
                  <a:lnTo>
                    <a:pt x="1109458" y="477076"/>
                  </a:lnTo>
                  <a:lnTo>
                    <a:pt x="1114941" y="521754"/>
                  </a:lnTo>
                  <a:lnTo>
                    <a:pt x="1116813" y="566679"/>
                  </a:lnTo>
                  <a:lnTo>
                    <a:pt x="1115045" y="611617"/>
                  </a:lnTo>
                  <a:lnTo>
                    <a:pt x="1109608" y="656333"/>
                  </a:lnTo>
                  <a:lnTo>
                    <a:pt x="1100474" y="700593"/>
                  </a:lnTo>
                  <a:lnTo>
                    <a:pt x="1087614" y="744160"/>
                  </a:lnTo>
                  <a:lnTo>
                    <a:pt x="1070999" y="786801"/>
                  </a:lnTo>
                  <a:lnTo>
                    <a:pt x="1050601" y="828281"/>
                  </a:lnTo>
                  <a:lnTo>
                    <a:pt x="1026391" y="868365"/>
                  </a:lnTo>
                  <a:lnTo>
                    <a:pt x="998340" y="906817"/>
                  </a:lnTo>
                  <a:lnTo>
                    <a:pt x="967050" y="942711"/>
                  </a:lnTo>
                  <a:lnTo>
                    <a:pt x="933321" y="975221"/>
                  </a:lnTo>
                  <a:lnTo>
                    <a:pt x="897386" y="1004323"/>
                  </a:lnTo>
                  <a:lnTo>
                    <a:pt x="859481" y="1029991"/>
                  </a:lnTo>
                  <a:lnTo>
                    <a:pt x="819842" y="1052203"/>
                  </a:lnTo>
                  <a:lnTo>
                    <a:pt x="778703" y="1070934"/>
                  </a:lnTo>
                  <a:lnTo>
                    <a:pt x="736301" y="1086160"/>
                  </a:lnTo>
                  <a:lnTo>
                    <a:pt x="692869" y="1097856"/>
                  </a:lnTo>
                  <a:lnTo>
                    <a:pt x="648644" y="1105999"/>
                  </a:lnTo>
                  <a:lnTo>
                    <a:pt x="603861" y="1110565"/>
                  </a:lnTo>
                  <a:lnTo>
                    <a:pt x="558755" y="1111530"/>
                  </a:lnTo>
                  <a:lnTo>
                    <a:pt x="513561" y="1108869"/>
                  </a:lnTo>
                  <a:lnTo>
                    <a:pt x="468514" y="1102558"/>
                  </a:lnTo>
                  <a:lnTo>
                    <a:pt x="423851" y="1092574"/>
                  </a:lnTo>
                  <a:lnTo>
                    <a:pt x="379805" y="1078891"/>
                  </a:lnTo>
                  <a:lnTo>
                    <a:pt x="336613" y="1061487"/>
                  </a:lnTo>
                  <a:lnTo>
                    <a:pt x="294509" y="1040336"/>
                  </a:lnTo>
                  <a:lnTo>
                    <a:pt x="253729" y="1015415"/>
                  </a:lnTo>
                  <a:lnTo>
                    <a:pt x="214509" y="986700"/>
                  </a:lnTo>
                  <a:lnTo>
                    <a:pt x="177813" y="954821"/>
                  </a:lnTo>
                  <a:lnTo>
                    <a:pt x="144469" y="920580"/>
                  </a:lnTo>
                  <a:lnTo>
                    <a:pt x="114507" y="884212"/>
                  </a:lnTo>
                  <a:lnTo>
                    <a:pt x="87955" y="845952"/>
                  </a:lnTo>
                  <a:lnTo>
                    <a:pt x="64843" y="806035"/>
                  </a:lnTo>
                  <a:lnTo>
                    <a:pt x="45198" y="764695"/>
                  </a:lnTo>
                  <a:lnTo>
                    <a:pt x="29050" y="722168"/>
                  </a:lnTo>
                  <a:lnTo>
                    <a:pt x="16427" y="678687"/>
                  </a:lnTo>
                  <a:lnTo>
                    <a:pt x="7358" y="634488"/>
                  </a:lnTo>
                  <a:lnTo>
                    <a:pt x="1873" y="589806"/>
                  </a:lnTo>
                  <a:lnTo>
                    <a:pt x="0" y="544874"/>
                  </a:lnTo>
                  <a:lnTo>
                    <a:pt x="1767" y="499929"/>
                  </a:lnTo>
                  <a:lnTo>
                    <a:pt x="7203" y="455204"/>
                  </a:lnTo>
                  <a:lnTo>
                    <a:pt x="16338" y="410935"/>
                  </a:lnTo>
                  <a:lnTo>
                    <a:pt x="29201" y="367355"/>
                  </a:lnTo>
                  <a:lnTo>
                    <a:pt x="45819" y="324701"/>
                  </a:lnTo>
                  <a:lnTo>
                    <a:pt x="66221" y="283206"/>
                  </a:lnTo>
                  <a:lnTo>
                    <a:pt x="90438" y="243105"/>
                  </a:lnTo>
                  <a:lnTo>
                    <a:pt x="118497" y="204634"/>
                  </a:lnTo>
                  <a:close/>
                </a:path>
                <a:path w="1116965" h="1111885">
                  <a:moveTo>
                    <a:pt x="220478" y="286041"/>
                  </a:moveTo>
                  <a:lnTo>
                    <a:pt x="193857" y="323455"/>
                  </a:lnTo>
                  <a:lnTo>
                    <a:pt x="171956" y="362810"/>
                  </a:lnTo>
                  <a:lnTo>
                    <a:pt x="154731" y="403741"/>
                  </a:lnTo>
                  <a:lnTo>
                    <a:pt x="142134" y="445881"/>
                  </a:lnTo>
                  <a:lnTo>
                    <a:pt x="134120" y="488865"/>
                  </a:lnTo>
                  <a:lnTo>
                    <a:pt x="130642" y="532328"/>
                  </a:lnTo>
                  <a:lnTo>
                    <a:pt x="131656" y="575903"/>
                  </a:lnTo>
                  <a:lnTo>
                    <a:pt x="137113" y="619227"/>
                  </a:lnTo>
                  <a:lnTo>
                    <a:pt x="146970" y="661933"/>
                  </a:lnTo>
                  <a:lnTo>
                    <a:pt x="161179" y="703655"/>
                  </a:lnTo>
                  <a:lnTo>
                    <a:pt x="179695" y="744028"/>
                  </a:lnTo>
                  <a:lnTo>
                    <a:pt x="202471" y="782686"/>
                  </a:lnTo>
                  <a:lnTo>
                    <a:pt x="229462" y="819265"/>
                  </a:lnTo>
                  <a:lnTo>
                    <a:pt x="260621" y="853397"/>
                  </a:lnTo>
                  <a:lnTo>
                    <a:pt x="295903" y="884719"/>
                  </a:lnTo>
                  <a:lnTo>
                    <a:pt x="334266" y="912179"/>
                  </a:lnTo>
                  <a:lnTo>
                    <a:pt x="374454" y="934995"/>
                  </a:lnTo>
                  <a:lnTo>
                    <a:pt x="416101" y="953204"/>
                  </a:lnTo>
                  <a:lnTo>
                    <a:pt x="458842" y="966841"/>
                  </a:lnTo>
                  <a:lnTo>
                    <a:pt x="502309" y="975943"/>
                  </a:lnTo>
                  <a:lnTo>
                    <a:pt x="546136" y="980546"/>
                  </a:lnTo>
                  <a:lnTo>
                    <a:pt x="589958" y="980687"/>
                  </a:lnTo>
                  <a:lnTo>
                    <a:pt x="633407" y="976403"/>
                  </a:lnTo>
                  <a:lnTo>
                    <a:pt x="676118" y="967728"/>
                  </a:lnTo>
                  <a:lnTo>
                    <a:pt x="717723" y="954701"/>
                  </a:lnTo>
                  <a:lnTo>
                    <a:pt x="757858" y="937356"/>
                  </a:lnTo>
                  <a:lnTo>
                    <a:pt x="796155" y="915731"/>
                  </a:lnTo>
                  <a:lnTo>
                    <a:pt x="832249" y="889862"/>
                  </a:lnTo>
                  <a:lnTo>
                    <a:pt x="865772" y="859785"/>
                  </a:lnTo>
                  <a:lnTo>
                    <a:pt x="896359" y="825537"/>
                  </a:lnTo>
                  <a:lnTo>
                    <a:pt x="922982" y="788101"/>
                  </a:lnTo>
                  <a:lnTo>
                    <a:pt x="944884" y="748730"/>
                  </a:lnTo>
                  <a:lnTo>
                    <a:pt x="962112" y="707789"/>
                  </a:lnTo>
                  <a:lnTo>
                    <a:pt x="974710" y="665643"/>
                  </a:lnTo>
                  <a:lnTo>
                    <a:pt x="982725" y="622657"/>
                  </a:lnTo>
                  <a:lnTo>
                    <a:pt x="986204" y="579196"/>
                  </a:lnTo>
                  <a:lnTo>
                    <a:pt x="985192" y="535624"/>
                  </a:lnTo>
                  <a:lnTo>
                    <a:pt x="979734" y="492307"/>
                  </a:lnTo>
                  <a:lnTo>
                    <a:pt x="969878" y="449609"/>
                  </a:lnTo>
                  <a:lnTo>
                    <a:pt x="955670" y="407895"/>
                  </a:lnTo>
                  <a:lnTo>
                    <a:pt x="937154" y="367530"/>
                  </a:lnTo>
                  <a:lnTo>
                    <a:pt x="914378" y="328880"/>
                  </a:lnTo>
                  <a:lnTo>
                    <a:pt x="887387" y="292308"/>
                  </a:lnTo>
                  <a:lnTo>
                    <a:pt x="856228" y="258179"/>
                  </a:lnTo>
                  <a:lnTo>
                    <a:pt x="820946" y="226859"/>
                  </a:lnTo>
                  <a:lnTo>
                    <a:pt x="782581" y="199399"/>
                  </a:lnTo>
                  <a:lnTo>
                    <a:pt x="742391" y="176583"/>
                  </a:lnTo>
                  <a:lnTo>
                    <a:pt x="700742" y="158375"/>
                  </a:lnTo>
                  <a:lnTo>
                    <a:pt x="658000" y="144737"/>
                  </a:lnTo>
                  <a:lnTo>
                    <a:pt x="614531" y="135635"/>
                  </a:lnTo>
                  <a:lnTo>
                    <a:pt x="570703" y="131032"/>
                  </a:lnTo>
                  <a:lnTo>
                    <a:pt x="526880" y="130891"/>
                  </a:lnTo>
                  <a:lnTo>
                    <a:pt x="483431" y="135175"/>
                  </a:lnTo>
                  <a:lnTo>
                    <a:pt x="440719" y="143850"/>
                  </a:lnTo>
                  <a:lnTo>
                    <a:pt x="399113" y="156877"/>
                  </a:lnTo>
                  <a:lnTo>
                    <a:pt x="358979" y="174222"/>
                  </a:lnTo>
                  <a:lnTo>
                    <a:pt x="320681" y="195847"/>
                  </a:lnTo>
                  <a:lnTo>
                    <a:pt x="284588" y="221716"/>
                  </a:lnTo>
                  <a:lnTo>
                    <a:pt x="251064" y="251793"/>
                  </a:lnTo>
                  <a:lnTo>
                    <a:pt x="220478" y="286041"/>
                  </a:lnTo>
                  <a:close/>
                </a:path>
              </a:pathLst>
            </a:custGeom>
            <a:ln w="12700">
              <a:solidFill>
                <a:srgbClr val="C6B7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2875" y="0"/>
              <a:ext cx="8131175" cy="6858000"/>
            </a:xfrm>
            <a:custGeom>
              <a:avLst/>
              <a:gdLst/>
              <a:ahLst/>
              <a:cxnLst/>
              <a:rect l="l" t="t" r="r" b="b"/>
              <a:pathLst>
                <a:path w="8131175" h="6858000">
                  <a:moveTo>
                    <a:pt x="8131175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8131175" y="6858000"/>
                  </a:lnTo>
                  <a:lnTo>
                    <a:pt x="81311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35735" y="0"/>
              <a:ext cx="155447" cy="68579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14984" y="0"/>
              <a:ext cx="73660" cy="6858000"/>
            </a:xfrm>
            <a:custGeom>
              <a:avLst/>
              <a:gdLst/>
              <a:ahLst/>
              <a:cxnLst/>
              <a:rect l="l" t="t" r="r" b="b"/>
              <a:pathLst>
                <a:path w="73659" h="6858000">
                  <a:moveTo>
                    <a:pt x="7315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152" y="68580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50" spc="-595" dirty="0">
                <a:solidFill>
                  <a:srgbClr val="3891A7"/>
                </a:solidFill>
              </a:rPr>
              <a:t> </a:t>
            </a:r>
            <a:r>
              <a:rPr sz="2800" spc="-5" dirty="0"/>
              <a:t>Product </a:t>
            </a:r>
            <a:r>
              <a:rPr spc="-5" dirty="0"/>
              <a:t>have </a:t>
            </a:r>
            <a:r>
              <a:rPr dirty="0"/>
              <a:t>two</a:t>
            </a:r>
            <a:r>
              <a:rPr spc="70" dirty="0"/>
              <a:t> </a:t>
            </a:r>
            <a:r>
              <a:rPr spc="-75" dirty="0"/>
              <a:t>aims:</a:t>
            </a:r>
            <a:endParaRPr sz="2800"/>
          </a:p>
        </p:txBody>
      </p:sp>
      <p:sp>
        <p:nvSpPr>
          <p:cNvPr id="15" name="object 15"/>
          <p:cNvSpPr txBox="1"/>
          <p:nvPr/>
        </p:nvSpPr>
        <p:spPr>
          <a:xfrm>
            <a:off x="1380489" y="727608"/>
            <a:ext cx="7328534" cy="531177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842644" indent="-396240">
              <a:lnSpc>
                <a:spcPct val="100000"/>
              </a:lnSpc>
              <a:spcBef>
                <a:spcPts val="1180"/>
              </a:spcBef>
              <a:buAutoNum type="arabicPeriod"/>
              <a:tabLst>
                <a:tab pos="843280" algn="l"/>
              </a:tabLst>
            </a:pPr>
            <a:r>
              <a:rPr sz="2800" spc="-5" dirty="0">
                <a:latin typeface="Arial"/>
                <a:cs typeface="Arial"/>
              </a:rPr>
              <a:t>Profit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maximization</a:t>
            </a:r>
            <a:endParaRPr sz="2800">
              <a:latin typeface="Arial"/>
              <a:cs typeface="Arial"/>
            </a:endParaRPr>
          </a:p>
          <a:p>
            <a:pPr marL="295910" marR="1427480" indent="165735">
              <a:lnSpc>
                <a:spcPct val="102899"/>
              </a:lnSpc>
              <a:spcBef>
                <a:spcPts val="980"/>
              </a:spcBef>
              <a:buAutoNum type="arabicPeriod"/>
              <a:tabLst>
                <a:tab pos="955675" algn="l"/>
                <a:tab pos="956310" algn="l"/>
              </a:tabLst>
            </a:pPr>
            <a:r>
              <a:rPr sz="2800" spc="-10" dirty="0">
                <a:latin typeface="Arial"/>
                <a:cs typeface="Arial"/>
              </a:rPr>
              <a:t>Wealth </a:t>
            </a:r>
            <a:r>
              <a:rPr sz="2800" spc="-5" dirty="0">
                <a:latin typeface="Arial"/>
                <a:cs typeface="Arial"/>
              </a:rPr>
              <a:t>maximization [customer  </a:t>
            </a:r>
            <a:r>
              <a:rPr sz="2800" dirty="0">
                <a:latin typeface="Arial"/>
                <a:cs typeface="Arial"/>
              </a:rPr>
              <a:t>satisfaction]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950">
              <a:latin typeface="Arial"/>
              <a:cs typeface="Arial"/>
            </a:endParaRPr>
          </a:p>
          <a:p>
            <a:pPr marL="295910" marR="5080" indent="-283845">
              <a:lnSpc>
                <a:spcPct val="100000"/>
              </a:lnSpc>
              <a:spcBef>
                <a:spcPts val="5"/>
              </a:spcBef>
            </a:pPr>
            <a:r>
              <a:rPr sz="2250" spc="-595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z="2800" spc="-5" dirty="0">
                <a:latin typeface="Arial"/>
                <a:cs typeface="Arial"/>
              </a:rPr>
              <a:t>Product policies </a:t>
            </a:r>
            <a:r>
              <a:rPr sz="2800" dirty="0">
                <a:latin typeface="Arial"/>
                <a:cs typeface="Arial"/>
              </a:rPr>
              <a:t>decision </a:t>
            </a:r>
            <a:r>
              <a:rPr sz="2800" spc="-5" dirty="0">
                <a:latin typeface="Arial"/>
                <a:cs typeface="Arial"/>
              </a:rPr>
              <a:t>from an </a:t>
            </a:r>
            <a:r>
              <a:rPr sz="2800" dirty="0">
                <a:latin typeface="Arial"/>
                <a:cs typeface="Arial"/>
              </a:rPr>
              <a:t>important  </a:t>
            </a:r>
            <a:r>
              <a:rPr sz="2800" spc="-5" dirty="0">
                <a:latin typeface="Arial"/>
                <a:cs typeface="Arial"/>
              </a:rPr>
              <a:t>basis for the firms competitive </a:t>
            </a:r>
            <a:r>
              <a:rPr sz="2800" dirty="0">
                <a:latin typeface="Arial"/>
                <a:cs typeface="Arial"/>
              </a:rPr>
              <a:t>advantages </a:t>
            </a:r>
            <a:r>
              <a:rPr sz="2800" spc="-5" dirty="0">
                <a:latin typeface="Arial"/>
                <a:cs typeface="Arial"/>
              </a:rPr>
              <a:t>in  the market </a:t>
            </a:r>
            <a:r>
              <a:rPr sz="2800" dirty="0">
                <a:latin typeface="Arial"/>
                <a:cs typeface="Arial"/>
              </a:rPr>
              <a:t>place.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950">
              <a:latin typeface="Arial"/>
              <a:cs typeface="Arial"/>
            </a:endParaRPr>
          </a:p>
          <a:p>
            <a:pPr marL="295910" marR="467995" indent="30607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Arial"/>
                <a:cs typeface="Arial"/>
              </a:rPr>
              <a:t>Consumers </a:t>
            </a:r>
            <a:r>
              <a:rPr sz="2800" dirty="0">
                <a:latin typeface="Arial"/>
                <a:cs typeface="Arial"/>
              </a:rPr>
              <a:t>perceives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product from  </a:t>
            </a:r>
            <a:r>
              <a:rPr sz="2800" spc="-5" dirty="0">
                <a:latin typeface="Arial"/>
                <a:cs typeface="Arial"/>
              </a:rPr>
              <a:t>different </a:t>
            </a:r>
            <a:r>
              <a:rPr sz="2800" dirty="0">
                <a:latin typeface="Arial"/>
                <a:cs typeface="Arial"/>
              </a:rPr>
              <a:t>angels. </a:t>
            </a:r>
            <a:r>
              <a:rPr sz="2800" spc="-5" dirty="0">
                <a:latin typeface="Arial"/>
                <a:cs typeface="Arial"/>
              </a:rPr>
              <a:t>This </a:t>
            </a:r>
            <a:r>
              <a:rPr sz="2800" dirty="0">
                <a:latin typeface="Arial"/>
                <a:cs typeface="Arial"/>
              </a:rPr>
              <a:t>perception are </a:t>
            </a:r>
            <a:r>
              <a:rPr sz="2800" spc="-5" dirty="0">
                <a:latin typeface="Arial"/>
                <a:cs typeface="Arial"/>
              </a:rPr>
              <a:t>to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be  combined in the </a:t>
            </a:r>
            <a:r>
              <a:rPr sz="2800" dirty="0">
                <a:latin typeface="Arial"/>
                <a:cs typeface="Arial"/>
              </a:rPr>
              <a:t>form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product </a:t>
            </a:r>
            <a:r>
              <a:rPr sz="2800" spc="-5" dirty="0">
                <a:latin typeface="Arial"/>
                <a:cs typeface="Arial"/>
              </a:rPr>
              <a:t>image.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54000"/>
            <a:ext cx="35026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58D00"/>
                </a:solidFill>
                <a:latin typeface="Arial"/>
                <a:cs typeface="Arial"/>
              </a:rPr>
              <a:t>KINDS </a:t>
            </a:r>
            <a:r>
              <a:rPr sz="2400" b="1" dirty="0">
                <a:solidFill>
                  <a:srgbClr val="C58D00"/>
                </a:solidFill>
                <a:latin typeface="Arial"/>
                <a:cs typeface="Arial"/>
              </a:rPr>
              <a:t>OF</a:t>
            </a:r>
            <a:r>
              <a:rPr sz="2400" b="1" spc="-50" dirty="0">
                <a:solidFill>
                  <a:srgbClr val="C58D00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C58D00"/>
                </a:solidFill>
                <a:latin typeface="Arial"/>
                <a:cs typeface="Arial"/>
              </a:rPr>
              <a:t>PACKAGING: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985773"/>
            <a:ext cx="7271384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Family packaging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same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all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Reuse packaging </a:t>
            </a:r>
            <a:r>
              <a:rPr sz="2400" dirty="0">
                <a:latin typeface="Arial"/>
                <a:cs typeface="Arial"/>
              </a:rPr>
              <a:t>– e.g: </a:t>
            </a:r>
            <a:r>
              <a:rPr sz="2400" spc="-5" dirty="0">
                <a:latin typeface="Arial"/>
                <a:cs typeface="Arial"/>
              </a:rPr>
              <a:t>soap </a:t>
            </a:r>
            <a:r>
              <a:rPr sz="2400" dirty="0">
                <a:latin typeface="Arial"/>
                <a:cs typeface="Arial"/>
              </a:rPr>
              <a:t>case, </a:t>
            </a:r>
            <a:r>
              <a:rPr sz="2400" spc="-5" dirty="0">
                <a:latin typeface="Arial"/>
                <a:cs typeface="Arial"/>
              </a:rPr>
              <a:t>hand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wash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2500">
              <a:latin typeface="Arial"/>
              <a:cs typeface="Arial"/>
            </a:endParaRPr>
          </a:p>
          <a:p>
            <a:pPr marL="516890" indent="-504825">
              <a:lnSpc>
                <a:spcPct val="100000"/>
              </a:lnSpc>
              <a:buAutoNum type="arabicPeriod"/>
              <a:tabLst>
                <a:tab pos="516890" algn="l"/>
                <a:tab pos="517525" algn="l"/>
              </a:tabLst>
            </a:pPr>
            <a:r>
              <a:rPr sz="2400" spc="-5" dirty="0">
                <a:latin typeface="Arial"/>
                <a:cs typeface="Arial"/>
              </a:rPr>
              <a:t>Multi packaging:</a:t>
            </a:r>
            <a:endParaRPr sz="2400">
              <a:latin typeface="Arial"/>
              <a:cs typeface="Arial"/>
            </a:endParaRPr>
          </a:p>
          <a:p>
            <a:pPr marL="12700" marR="5080" indent="67183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More than 1 product is packed </a:t>
            </a:r>
            <a:r>
              <a:rPr sz="2400" dirty="0">
                <a:latin typeface="Arial"/>
                <a:cs typeface="Arial"/>
              </a:rPr>
              <a:t>e.g: tooth </a:t>
            </a:r>
            <a:r>
              <a:rPr sz="2400" spc="-5" dirty="0">
                <a:latin typeface="Arial"/>
                <a:cs typeface="Arial"/>
              </a:rPr>
              <a:t>paste </a:t>
            </a:r>
            <a:r>
              <a:rPr sz="2400" dirty="0">
                <a:latin typeface="Arial"/>
                <a:cs typeface="Arial"/>
              </a:rPr>
              <a:t>&amp;  </a:t>
            </a:r>
            <a:r>
              <a:rPr sz="2400" spc="-5" dirty="0">
                <a:latin typeface="Arial"/>
                <a:cs typeface="Arial"/>
              </a:rPr>
              <a:t>brush, natraj pencil with sharpener and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eraser.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330200"/>
            <a:ext cx="596392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58D00"/>
                </a:solidFill>
                <a:latin typeface="Arial"/>
                <a:cs typeface="Arial"/>
              </a:rPr>
              <a:t>PROBLEMS </a:t>
            </a:r>
            <a:r>
              <a:rPr sz="2400" b="1" dirty="0">
                <a:solidFill>
                  <a:srgbClr val="C58D00"/>
                </a:solidFill>
                <a:latin typeface="Arial"/>
                <a:cs typeface="Arial"/>
              </a:rPr>
              <a:t>IN</a:t>
            </a:r>
            <a:r>
              <a:rPr sz="2400" b="1" spc="-15" dirty="0">
                <a:solidFill>
                  <a:srgbClr val="C58D00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C58D00"/>
                </a:solidFill>
                <a:latin typeface="Arial"/>
                <a:cs typeface="Arial"/>
              </a:rPr>
              <a:t>PACKAGING: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High </a:t>
            </a:r>
            <a:r>
              <a:rPr sz="2400" dirty="0">
                <a:latin typeface="Arial"/>
                <a:cs typeface="Arial"/>
              </a:rPr>
              <a:t>cost </a:t>
            </a:r>
            <a:r>
              <a:rPr sz="2400" spc="-5" dirty="0">
                <a:latin typeface="Arial"/>
                <a:cs typeface="Arial"/>
              </a:rPr>
              <a:t>of production/packaging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2500">
              <a:latin typeface="Arial"/>
              <a:cs typeface="Arial"/>
            </a:endParaRPr>
          </a:p>
          <a:p>
            <a:pPr marL="500380" indent="-487680">
              <a:lnSpc>
                <a:spcPct val="100000"/>
              </a:lnSpc>
              <a:buAutoNum type="arabicPeriod"/>
              <a:tabLst>
                <a:tab pos="499745" algn="l"/>
                <a:tab pos="500380" algn="l"/>
              </a:tabLst>
            </a:pPr>
            <a:r>
              <a:rPr sz="2400" spc="-5" dirty="0">
                <a:latin typeface="Arial"/>
                <a:cs typeface="Arial"/>
              </a:rPr>
              <a:t>Appearance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rabicPeriod"/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Kinds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designs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Convenience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Reuse purpose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2500">
              <a:latin typeface="Arial"/>
              <a:cs typeface="Arial"/>
            </a:endParaRPr>
          </a:p>
          <a:p>
            <a:pPr marL="500380" indent="-487680">
              <a:lnSpc>
                <a:spcPct val="100000"/>
              </a:lnSpc>
              <a:buAutoNum type="arabicPeriod"/>
              <a:tabLst>
                <a:tab pos="499745" algn="l"/>
                <a:tab pos="500380" algn="l"/>
              </a:tabLst>
            </a:pPr>
            <a:r>
              <a:rPr sz="2400" dirty="0">
                <a:latin typeface="Arial"/>
                <a:cs typeface="Arial"/>
              </a:rPr>
              <a:t>AIDA [ Attention, Interest, </a:t>
            </a:r>
            <a:r>
              <a:rPr sz="2400" spc="-5" dirty="0">
                <a:latin typeface="Arial"/>
                <a:cs typeface="Arial"/>
              </a:rPr>
              <a:t>Desire,</a:t>
            </a:r>
            <a:r>
              <a:rPr sz="2400" spc="-4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Action]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7431" y="274777"/>
            <a:ext cx="23844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400" b="1" spc="-5" dirty="0">
                <a:solidFill>
                  <a:srgbClr val="2A6C7C"/>
                </a:solidFill>
                <a:latin typeface="Arial"/>
                <a:cs typeface="Arial"/>
              </a:rPr>
              <a:t>III.	LABELLING: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7431" y="1006602"/>
            <a:ext cx="8394065" cy="5878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5565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Label is a small slip placed on or near anything </a:t>
            </a:r>
            <a:r>
              <a:rPr sz="2400" dirty="0">
                <a:latin typeface="Arial"/>
                <a:cs typeface="Arial"/>
              </a:rPr>
              <a:t>[product]  to </a:t>
            </a:r>
            <a:r>
              <a:rPr sz="2400" spc="-5" dirty="0">
                <a:latin typeface="Arial"/>
                <a:cs typeface="Arial"/>
              </a:rPr>
              <a:t>denote its nature, </a:t>
            </a:r>
            <a:r>
              <a:rPr sz="2400" dirty="0">
                <a:latin typeface="Arial"/>
                <a:cs typeface="Arial"/>
              </a:rPr>
              <a:t>contents, </a:t>
            </a:r>
            <a:r>
              <a:rPr sz="2400" spc="-10" dirty="0">
                <a:latin typeface="Arial"/>
                <a:cs typeface="Arial"/>
              </a:rPr>
              <a:t>ownership, </a:t>
            </a:r>
            <a:r>
              <a:rPr sz="2400" spc="-5" dirty="0">
                <a:latin typeface="Arial"/>
                <a:cs typeface="Arial"/>
              </a:rPr>
              <a:t>destination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etc….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F88530"/>
                </a:solidFill>
                <a:latin typeface="Arial"/>
                <a:cs typeface="Arial"/>
              </a:rPr>
              <a:t>FUNCTIONS: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469900" marR="144653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gives definiteness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 product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therefore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identification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a product is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easy.</a:t>
            </a:r>
            <a:endParaRPr sz="2400">
              <a:latin typeface="Arial"/>
              <a:cs typeface="Arial"/>
            </a:endParaRPr>
          </a:p>
          <a:p>
            <a:pPr marL="469900" marR="616585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It stresses the </a:t>
            </a:r>
            <a:r>
              <a:rPr sz="2400" spc="-5" dirty="0">
                <a:latin typeface="Arial"/>
                <a:cs typeface="Arial"/>
              </a:rPr>
              <a:t>standard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other special </a:t>
            </a:r>
            <a:r>
              <a:rPr sz="2400" dirty="0">
                <a:latin typeface="Arial"/>
                <a:cs typeface="Arial"/>
              </a:rPr>
              <a:t>features of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product</a:t>
            </a:r>
            <a:endParaRPr sz="24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enables </a:t>
            </a:r>
            <a:r>
              <a:rPr sz="2400" dirty="0">
                <a:latin typeface="Arial"/>
                <a:cs typeface="Arial"/>
              </a:rPr>
              <a:t>the manufacturer to </a:t>
            </a:r>
            <a:r>
              <a:rPr sz="2400" spc="-5" dirty="0">
                <a:latin typeface="Arial"/>
                <a:cs typeface="Arial"/>
              </a:rPr>
              <a:t>give clear instructions </a:t>
            </a:r>
            <a:r>
              <a:rPr sz="2400" dirty="0">
                <a:latin typeface="Arial"/>
                <a:cs typeface="Arial"/>
              </a:rPr>
              <a:t>to the  </a:t>
            </a:r>
            <a:r>
              <a:rPr sz="2400" spc="-5" dirty="0">
                <a:latin typeface="Arial"/>
                <a:cs typeface="Arial"/>
              </a:rPr>
              <a:t>consumer about use </a:t>
            </a:r>
            <a:r>
              <a:rPr sz="2400" dirty="0">
                <a:latin typeface="Arial"/>
                <a:cs typeface="Arial"/>
              </a:rPr>
              <a:t>of the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By </a:t>
            </a:r>
            <a:r>
              <a:rPr sz="2400" spc="-5" dirty="0">
                <a:latin typeface="Arial"/>
                <a:cs typeface="Arial"/>
              </a:rPr>
              <a:t>mentioning prices undue </a:t>
            </a:r>
            <a:r>
              <a:rPr sz="2400" dirty="0">
                <a:latin typeface="Arial"/>
                <a:cs typeface="Arial"/>
              </a:rPr>
              <a:t>price </a:t>
            </a:r>
            <a:r>
              <a:rPr sz="2400" spc="-5" dirty="0">
                <a:latin typeface="Arial"/>
                <a:cs typeface="Arial"/>
              </a:rPr>
              <a:t>variations caused </a:t>
            </a:r>
            <a:r>
              <a:rPr sz="2400" dirty="0">
                <a:latin typeface="Arial"/>
                <a:cs typeface="Arial"/>
              </a:rPr>
              <a:t>by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intermediaries are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avoided</a:t>
            </a:r>
            <a:endParaRPr sz="2400">
              <a:latin typeface="Arial"/>
              <a:cs typeface="Arial"/>
            </a:endParaRPr>
          </a:p>
          <a:p>
            <a:pPr marL="469900" marR="819150" indent="-457200">
              <a:lnSpc>
                <a:spcPct val="100000"/>
              </a:lnSpc>
              <a:buAutoNum type="arabicPeriod" startAt="5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encourages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produce only standardized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quality  products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 startAt="5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provides </a:t>
            </a:r>
            <a:r>
              <a:rPr sz="2400" dirty="0">
                <a:latin typeface="Arial"/>
                <a:cs typeface="Arial"/>
              </a:rPr>
              <a:t>a method for manufactures by </a:t>
            </a:r>
            <a:r>
              <a:rPr sz="2400" spc="-5" dirty="0">
                <a:latin typeface="Arial"/>
                <a:cs typeface="Arial"/>
              </a:rPr>
              <a:t>which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contact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330200"/>
            <a:ext cx="808799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E07A7B"/>
                </a:solidFill>
                <a:latin typeface="Arial"/>
                <a:cs typeface="Arial"/>
              </a:rPr>
              <a:t>KINDS </a:t>
            </a:r>
            <a:r>
              <a:rPr sz="2400" b="1" dirty="0">
                <a:solidFill>
                  <a:srgbClr val="E07A7B"/>
                </a:solidFill>
                <a:latin typeface="Arial"/>
                <a:cs typeface="Arial"/>
              </a:rPr>
              <a:t>OF</a:t>
            </a:r>
            <a:r>
              <a:rPr sz="2400" b="1" spc="-20" dirty="0">
                <a:solidFill>
                  <a:srgbClr val="E07A7B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E07A7B"/>
                </a:solidFill>
                <a:latin typeface="Arial"/>
                <a:cs typeface="Arial"/>
              </a:rPr>
              <a:t>LABELS: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Brand labels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e. g: </a:t>
            </a:r>
            <a:r>
              <a:rPr sz="2400" dirty="0">
                <a:latin typeface="Arial"/>
                <a:cs typeface="Arial"/>
              </a:rPr>
              <a:t>cosmetics, </a:t>
            </a:r>
            <a:r>
              <a:rPr sz="2400" spc="-5" dirty="0">
                <a:latin typeface="Arial"/>
                <a:cs typeface="Arial"/>
              </a:rPr>
              <a:t>sweets, chocolates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etc…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Grade </a:t>
            </a:r>
            <a:r>
              <a:rPr sz="2400" spc="-5" dirty="0">
                <a:latin typeface="Arial"/>
                <a:cs typeface="Arial"/>
              </a:rPr>
              <a:t>labels </a:t>
            </a:r>
            <a:r>
              <a:rPr sz="2400" dirty="0">
                <a:latin typeface="Arial"/>
                <a:cs typeface="Arial"/>
              </a:rPr>
              <a:t>– e. </a:t>
            </a:r>
            <a:r>
              <a:rPr sz="2400" spc="-5" dirty="0">
                <a:latin typeface="Arial"/>
                <a:cs typeface="Arial"/>
              </a:rPr>
              <a:t>g: clothes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[silk]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rabicPeriod"/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Descriptive labels </a:t>
            </a:r>
            <a:r>
              <a:rPr sz="2400" dirty="0">
                <a:latin typeface="Arial"/>
                <a:cs typeface="Arial"/>
              </a:rPr>
              <a:t>[ </a:t>
            </a:r>
            <a:r>
              <a:rPr sz="2400" spc="-5" dirty="0">
                <a:latin typeface="Arial"/>
                <a:cs typeface="Arial"/>
              </a:rPr>
              <a:t>uses </a:t>
            </a:r>
            <a:r>
              <a:rPr sz="2400" dirty="0">
                <a:latin typeface="Arial"/>
                <a:cs typeface="Arial"/>
              </a:rPr>
              <a:t>of product] – e. </a:t>
            </a:r>
            <a:r>
              <a:rPr sz="2400" spc="-5" dirty="0">
                <a:latin typeface="Arial"/>
                <a:cs typeface="Arial"/>
              </a:rPr>
              <a:t>g: milk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food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Informative </a:t>
            </a:r>
            <a:r>
              <a:rPr sz="2400" spc="-5" dirty="0">
                <a:latin typeface="Arial"/>
                <a:cs typeface="Arial"/>
              </a:rPr>
              <a:t>labels </a:t>
            </a:r>
            <a:r>
              <a:rPr sz="2400" dirty="0">
                <a:latin typeface="Arial"/>
                <a:cs typeface="Arial"/>
              </a:rPr>
              <a:t>– e. </a:t>
            </a:r>
            <a:r>
              <a:rPr sz="2400" spc="-5" dirty="0">
                <a:latin typeface="Arial"/>
                <a:cs typeface="Arial"/>
              </a:rPr>
              <a:t>g: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medicines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330200"/>
            <a:ext cx="4632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40" dirty="0">
                <a:solidFill>
                  <a:srgbClr val="C58D00"/>
                </a:solidFill>
                <a:latin typeface="Arial"/>
                <a:cs typeface="Arial"/>
              </a:rPr>
              <a:t>ADVANTAGES </a:t>
            </a:r>
            <a:r>
              <a:rPr sz="2400" b="1" dirty="0">
                <a:solidFill>
                  <a:srgbClr val="C58D00"/>
                </a:solidFill>
                <a:latin typeface="Arial"/>
                <a:cs typeface="Arial"/>
              </a:rPr>
              <a:t>OF </a:t>
            </a:r>
            <a:r>
              <a:rPr sz="2400" b="1" spc="-5" dirty="0">
                <a:solidFill>
                  <a:srgbClr val="C58D00"/>
                </a:solidFill>
                <a:latin typeface="Arial"/>
                <a:cs typeface="Arial"/>
              </a:rPr>
              <a:t>LABELLING</a:t>
            </a:r>
            <a:r>
              <a:rPr sz="2400" b="1" spc="-20" dirty="0">
                <a:solidFill>
                  <a:srgbClr val="C58D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58D00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061973"/>
            <a:ext cx="806005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Social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service</a:t>
            </a:r>
            <a:endParaRPr sz="2400">
              <a:latin typeface="Arial"/>
              <a:cs typeface="Arial"/>
            </a:endParaRPr>
          </a:p>
          <a:p>
            <a:pPr marL="500380" indent="-487680">
              <a:lnSpc>
                <a:spcPct val="100000"/>
              </a:lnSpc>
              <a:buAutoNum type="arabicPeriod"/>
              <a:tabLst>
                <a:tab pos="499745" algn="l"/>
                <a:tab pos="500380" algn="l"/>
              </a:tabLst>
            </a:pPr>
            <a:r>
              <a:rPr sz="2400" spc="-15" dirty="0">
                <a:latin typeface="Arial"/>
                <a:cs typeface="Arial"/>
              </a:rPr>
              <a:t>Avoids </a:t>
            </a:r>
            <a:r>
              <a:rPr sz="2400" spc="-5" dirty="0">
                <a:latin typeface="Arial"/>
                <a:cs typeface="Arial"/>
              </a:rPr>
              <a:t>price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variations</a:t>
            </a:r>
            <a:endParaRPr sz="2400">
              <a:latin typeface="Arial"/>
              <a:cs typeface="Arial"/>
            </a:endParaRPr>
          </a:p>
          <a:p>
            <a:pPr marL="516890" indent="-504825">
              <a:lnSpc>
                <a:spcPct val="100000"/>
              </a:lnSpc>
              <a:buAutoNum type="arabicPeriod"/>
              <a:tabLst>
                <a:tab pos="516890" algn="l"/>
                <a:tab pos="517525" algn="l"/>
              </a:tabLst>
            </a:pPr>
            <a:r>
              <a:rPr sz="2400" spc="-5" dirty="0">
                <a:latin typeface="Arial"/>
                <a:cs typeface="Arial"/>
              </a:rPr>
              <a:t>Helps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advertising</a:t>
            </a:r>
            <a:endParaRPr sz="2400">
              <a:latin typeface="Arial"/>
              <a:cs typeface="Arial"/>
            </a:endParaRPr>
          </a:p>
          <a:p>
            <a:pPr marL="516890" indent="-504825">
              <a:lnSpc>
                <a:spcPct val="100000"/>
              </a:lnSpc>
              <a:buAutoNum type="arabicPeriod"/>
              <a:tabLst>
                <a:tab pos="516890" algn="l"/>
                <a:tab pos="517525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helps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assess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superiority </a:t>
            </a:r>
            <a:r>
              <a:rPr sz="2400" dirty="0">
                <a:latin typeface="Arial"/>
                <a:cs typeface="Arial"/>
              </a:rPr>
              <a:t>of 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is a guarantee </a:t>
            </a:r>
            <a:r>
              <a:rPr sz="2400" dirty="0">
                <a:latin typeface="Arial"/>
                <a:cs typeface="Arial"/>
              </a:rPr>
              <a:t>for the </a:t>
            </a:r>
            <a:r>
              <a:rPr sz="2400" spc="-5" dirty="0">
                <a:latin typeface="Arial"/>
                <a:cs typeface="Arial"/>
              </a:rPr>
              <a:t>standard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35" dirty="0">
                <a:solidFill>
                  <a:srgbClr val="C58D00"/>
                </a:solidFill>
                <a:latin typeface="Arial"/>
                <a:cs typeface="Arial"/>
              </a:rPr>
              <a:t>DISADVANTAGES</a:t>
            </a:r>
            <a:r>
              <a:rPr sz="2400" b="1" spc="20" dirty="0">
                <a:solidFill>
                  <a:srgbClr val="C58D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58D00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No use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illiterate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people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Increase cost of 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spc="-10" dirty="0">
                <a:latin typeface="Arial"/>
                <a:cs typeface="Arial"/>
              </a:rPr>
              <a:t>effective </a:t>
            </a:r>
            <a:r>
              <a:rPr sz="2400" spc="-5" dirty="0">
                <a:latin typeface="Arial"/>
                <a:cs typeface="Arial"/>
              </a:rPr>
              <a:t>only where standardization is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compulsory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Comparison ultimately ends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discarding one product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favour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other.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7810" cy="6861175"/>
            <a:chOff x="-3339" y="0"/>
            <a:chExt cx="9147810" cy="6861175"/>
          </a:xfrm>
        </p:grpSpPr>
        <p:sp>
          <p:nvSpPr>
            <p:cNvPr id="4" name="object 4"/>
            <p:cNvSpPr/>
            <p:nvPr/>
          </p:nvSpPr>
          <p:spPr>
            <a:xfrm>
              <a:off x="3010" y="3556"/>
              <a:ext cx="820419" cy="819785"/>
            </a:xfrm>
            <a:custGeom>
              <a:avLst/>
              <a:gdLst/>
              <a:ahLst/>
              <a:cxnLst/>
              <a:rect l="l" t="t" r="r" b="b"/>
              <a:pathLst>
                <a:path w="820419" h="819785">
                  <a:moveTo>
                    <a:pt x="819949" y="0"/>
                  </a:moveTo>
                  <a:lnTo>
                    <a:pt x="506" y="0"/>
                  </a:lnTo>
                  <a:lnTo>
                    <a:pt x="0" y="819404"/>
                  </a:lnTo>
                  <a:lnTo>
                    <a:pt x="505" y="819404"/>
                  </a:lnTo>
                  <a:lnTo>
                    <a:pt x="48654" y="818012"/>
                  </a:lnTo>
                  <a:lnTo>
                    <a:pt x="96070" y="813890"/>
                  </a:lnTo>
                  <a:lnTo>
                    <a:pt x="142676" y="807114"/>
                  </a:lnTo>
                  <a:lnTo>
                    <a:pt x="188396" y="797760"/>
                  </a:lnTo>
                  <a:lnTo>
                    <a:pt x="233153" y="785906"/>
                  </a:lnTo>
                  <a:lnTo>
                    <a:pt x="276870" y="771629"/>
                  </a:lnTo>
                  <a:lnTo>
                    <a:pt x="319470" y="755005"/>
                  </a:lnTo>
                  <a:lnTo>
                    <a:pt x="360876" y="736111"/>
                  </a:lnTo>
                  <a:lnTo>
                    <a:pt x="401012" y="715024"/>
                  </a:lnTo>
                  <a:lnTo>
                    <a:pt x="439800" y="691821"/>
                  </a:lnTo>
                  <a:lnTo>
                    <a:pt x="477163" y="666580"/>
                  </a:lnTo>
                  <a:lnTo>
                    <a:pt x="513026" y="639376"/>
                  </a:lnTo>
                  <a:lnTo>
                    <a:pt x="547310" y="610287"/>
                  </a:lnTo>
                  <a:lnTo>
                    <a:pt x="579940" y="579389"/>
                  </a:lnTo>
                  <a:lnTo>
                    <a:pt x="610838" y="546760"/>
                  </a:lnTo>
                  <a:lnTo>
                    <a:pt x="639927" y="512477"/>
                  </a:lnTo>
                  <a:lnTo>
                    <a:pt x="667130" y="476615"/>
                  </a:lnTo>
                  <a:lnTo>
                    <a:pt x="692372" y="439253"/>
                  </a:lnTo>
                  <a:lnTo>
                    <a:pt x="715574" y="400467"/>
                  </a:lnTo>
                  <a:lnTo>
                    <a:pt x="736660" y="360334"/>
                  </a:lnTo>
                  <a:lnTo>
                    <a:pt x="755553" y="318930"/>
                  </a:lnTo>
                  <a:lnTo>
                    <a:pt x="772177" y="276333"/>
                  </a:lnTo>
                  <a:lnTo>
                    <a:pt x="786454" y="232620"/>
                  </a:lnTo>
                  <a:lnTo>
                    <a:pt x="798307" y="187868"/>
                  </a:lnTo>
                  <a:lnTo>
                    <a:pt x="807660" y="142152"/>
                  </a:lnTo>
                  <a:lnTo>
                    <a:pt x="814436" y="95551"/>
                  </a:lnTo>
                  <a:lnTo>
                    <a:pt x="818558" y="48141"/>
                  </a:lnTo>
                  <a:lnTo>
                    <a:pt x="819949" y="0"/>
                  </a:lnTo>
                  <a:close/>
                </a:path>
              </a:pathLst>
            </a:custGeom>
            <a:solidFill>
              <a:srgbClr val="FDF9F4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10" y="3556"/>
              <a:ext cx="820419" cy="819785"/>
            </a:xfrm>
            <a:custGeom>
              <a:avLst/>
              <a:gdLst/>
              <a:ahLst/>
              <a:cxnLst/>
              <a:rect l="l" t="t" r="r" b="b"/>
              <a:pathLst>
                <a:path w="820419" h="819785">
                  <a:moveTo>
                    <a:pt x="819949" y="0"/>
                  </a:moveTo>
                  <a:lnTo>
                    <a:pt x="818558" y="48141"/>
                  </a:lnTo>
                  <a:lnTo>
                    <a:pt x="814436" y="95551"/>
                  </a:lnTo>
                  <a:lnTo>
                    <a:pt x="807660" y="142152"/>
                  </a:lnTo>
                  <a:lnTo>
                    <a:pt x="798307" y="187868"/>
                  </a:lnTo>
                  <a:lnTo>
                    <a:pt x="786454" y="232620"/>
                  </a:lnTo>
                  <a:lnTo>
                    <a:pt x="772177" y="276333"/>
                  </a:lnTo>
                  <a:lnTo>
                    <a:pt x="755553" y="318930"/>
                  </a:lnTo>
                  <a:lnTo>
                    <a:pt x="736660" y="360334"/>
                  </a:lnTo>
                  <a:lnTo>
                    <a:pt x="715574" y="400467"/>
                  </a:lnTo>
                  <a:lnTo>
                    <a:pt x="692372" y="439253"/>
                  </a:lnTo>
                  <a:lnTo>
                    <a:pt x="667130" y="476615"/>
                  </a:lnTo>
                  <a:lnTo>
                    <a:pt x="639927" y="512477"/>
                  </a:lnTo>
                  <a:lnTo>
                    <a:pt x="610838" y="546760"/>
                  </a:lnTo>
                  <a:lnTo>
                    <a:pt x="579940" y="579389"/>
                  </a:lnTo>
                  <a:lnTo>
                    <a:pt x="547310" y="610287"/>
                  </a:lnTo>
                  <a:lnTo>
                    <a:pt x="513026" y="639376"/>
                  </a:lnTo>
                  <a:lnTo>
                    <a:pt x="477163" y="666580"/>
                  </a:lnTo>
                  <a:lnTo>
                    <a:pt x="439800" y="691821"/>
                  </a:lnTo>
                  <a:lnTo>
                    <a:pt x="401012" y="715024"/>
                  </a:lnTo>
                  <a:lnTo>
                    <a:pt x="360876" y="736111"/>
                  </a:lnTo>
                  <a:lnTo>
                    <a:pt x="319470" y="755005"/>
                  </a:lnTo>
                  <a:lnTo>
                    <a:pt x="276870" y="771629"/>
                  </a:lnTo>
                  <a:lnTo>
                    <a:pt x="233153" y="785906"/>
                  </a:lnTo>
                  <a:lnTo>
                    <a:pt x="188396" y="797760"/>
                  </a:lnTo>
                  <a:lnTo>
                    <a:pt x="142676" y="807114"/>
                  </a:lnTo>
                  <a:lnTo>
                    <a:pt x="96070" y="813890"/>
                  </a:lnTo>
                  <a:lnTo>
                    <a:pt x="48654" y="818012"/>
                  </a:lnTo>
                  <a:lnTo>
                    <a:pt x="505" y="819404"/>
                  </a:lnTo>
                  <a:lnTo>
                    <a:pt x="337" y="819404"/>
                  </a:lnTo>
                  <a:lnTo>
                    <a:pt x="168" y="819404"/>
                  </a:lnTo>
                  <a:lnTo>
                    <a:pt x="0" y="819404"/>
                  </a:lnTo>
                  <a:lnTo>
                    <a:pt x="506" y="0"/>
                  </a:lnTo>
                  <a:lnTo>
                    <a:pt x="819949" y="0"/>
                  </a:lnTo>
                  <a:close/>
                </a:path>
              </a:pathLst>
            </a:custGeom>
            <a:ln w="12699">
              <a:solidFill>
                <a:srgbClr val="D2C3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8016" y="6095"/>
              <a:ext cx="1784604" cy="17830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8821" y="21081"/>
              <a:ext cx="1702435" cy="1702435"/>
            </a:xfrm>
            <a:custGeom>
              <a:avLst/>
              <a:gdLst/>
              <a:ahLst/>
              <a:cxnLst/>
              <a:rect l="l" t="t" r="r" b="b"/>
              <a:pathLst>
                <a:path w="1702435" h="1702435">
                  <a:moveTo>
                    <a:pt x="0" y="851154"/>
                  </a:moveTo>
                  <a:lnTo>
                    <a:pt x="1347" y="802859"/>
                  </a:lnTo>
                  <a:lnTo>
                    <a:pt x="5341" y="755271"/>
                  </a:lnTo>
                  <a:lnTo>
                    <a:pt x="11909" y="708461"/>
                  </a:lnTo>
                  <a:lnTo>
                    <a:pt x="20981" y="662500"/>
                  </a:lnTo>
                  <a:lnTo>
                    <a:pt x="32484" y="617462"/>
                  </a:lnTo>
                  <a:lnTo>
                    <a:pt x="46346" y="573417"/>
                  </a:lnTo>
                  <a:lnTo>
                    <a:pt x="62495" y="530438"/>
                  </a:lnTo>
                  <a:lnTo>
                    <a:pt x="80860" y="488596"/>
                  </a:lnTo>
                  <a:lnTo>
                    <a:pt x="101369" y="447964"/>
                  </a:lnTo>
                  <a:lnTo>
                    <a:pt x="123949" y="408613"/>
                  </a:lnTo>
                  <a:lnTo>
                    <a:pt x="148530" y="370615"/>
                  </a:lnTo>
                  <a:lnTo>
                    <a:pt x="175039" y="334042"/>
                  </a:lnTo>
                  <a:lnTo>
                    <a:pt x="203404" y="298966"/>
                  </a:lnTo>
                  <a:lnTo>
                    <a:pt x="233553" y="265459"/>
                  </a:lnTo>
                  <a:lnTo>
                    <a:pt x="265416" y="233593"/>
                  </a:lnTo>
                  <a:lnTo>
                    <a:pt x="298919" y="203439"/>
                  </a:lnTo>
                  <a:lnTo>
                    <a:pt x="333991" y="175070"/>
                  </a:lnTo>
                  <a:lnTo>
                    <a:pt x="370561" y="148557"/>
                  </a:lnTo>
                  <a:lnTo>
                    <a:pt x="408556" y="123973"/>
                  </a:lnTo>
                  <a:lnTo>
                    <a:pt x="447904" y="101388"/>
                  </a:lnTo>
                  <a:lnTo>
                    <a:pt x="488534" y="80876"/>
                  </a:lnTo>
                  <a:lnTo>
                    <a:pt x="530373" y="62508"/>
                  </a:lnTo>
                  <a:lnTo>
                    <a:pt x="573351" y="46355"/>
                  </a:lnTo>
                  <a:lnTo>
                    <a:pt x="617394" y="32490"/>
                  </a:lnTo>
                  <a:lnTo>
                    <a:pt x="662432" y="20985"/>
                  </a:lnTo>
                  <a:lnTo>
                    <a:pt x="708393" y="11912"/>
                  </a:lnTo>
                  <a:lnTo>
                    <a:pt x="755204" y="5342"/>
                  </a:lnTo>
                  <a:lnTo>
                    <a:pt x="802793" y="1347"/>
                  </a:lnTo>
                  <a:lnTo>
                    <a:pt x="851090" y="0"/>
                  </a:lnTo>
                  <a:lnTo>
                    <a:pt x="899386" y="1347"/>
                  </a:lnTo>
                  <a:lnTo>
                    <a:pt x="946976" y="5342"/>
                  </a:lnTo>
                  <a:lnTo>
                    <a:pt x="993786" y="11912"/>
                  </a:lnTo>
                  <a:lnTo>
                    <a:pt x="1039746" y="20985"/>
                  </a:lnTo>
                  <a:lnTo>
                    <a:pt x="1084783" y="32490"/>
                  </a:lnTo>
                  <a:lnTo>
                    <a:pt x="1128825" y="46355"/>
                  </a:lnTo>
                  <a:lnTo>
                    <a:pt x="1171801" y="62508"/>
                  </a:lnTo>
                  <a:lnTo>
                    <a:pt x="1213639" y="80876"/>
                  </a:lnTo>
                  <a:lnTo>
                    <a:pt x="1254268" y="101388"/>
                  </a:lnTo>
                  <a:lnTo>
                    <a:pt x="1293614" y="123973"/>
                  </a:lnTo>
                  <a:lnTo>
                    <a:pt x="1331607" y="148557"/>
                  </a:lnTo>
                  <a:lnTo>
                    <a:pt x="1368174" y="175070"/>
                  </a:lnTo>
                  <a:lnTo>
                    <a:pt x="1403245" y="203439"/>
                  </a:lnTo>
                  <a:lnTo>
                    <a:pt x="1436746" y="233593"/>
                  </a:lnTo>
                  <a:lnTo>
                    <a:pt x="1468606" y="265459"/>
                  </a:lnTo>
                  <a:lnTo>
                    <a:pt x="1498754" y="298966"/>
                  </a:lnTo>
                  <a:lnTo>
                    <a:pt x="1527117" y="334042"/>
                  </a:lnTo>
                  <a:lnTo>
                    <a:pt x="1553624" y="370615"/>
                  </a:lnTo>
                  <a:lnTo>
                    <a:pt x="1578203" y="408613"/>
                  </a:lnTo>
                  <a:lnTo>
                    <a:pt x="1600782" y="447964"/>
                  </a:lnTo>
                  <a:lnTo>
                    <a:pt x="1621289" y="488596"/>
                  </a:lnTo>
                  <a:lnTo>
                    <a:pt x="1639653" y="530438"/>
                  </a:lnTo>
                  <a:lnTo>
                    <a:pt x="1655801" y="573417"/>
                  </a:lnTo>
                  <a:lnTo>
                    <a:pt x="1669661" y="617462"/>
                  </a:lnTo>
                  <a:lnTo>
                    <a:pt x="1681163" y="662500"/>
                  </a:lnTo>
                  <a:lnTo>
                    <a:pt x="1690234" y="708461"/>
                  </a:lnTo>
                  <a:lnTo>
                    <a:pt x="1696802" y="755271"/>
                  </a:lnTo>
                  <a:lnTo>
                    <a:pt x="1700795" y="802859"/>
                  </a:lnTo>
                  <a:lnTo>
                    <a:pt x="1702142" y="851154"/>
                  </a:lnTo>
                  <a:lnTo>
                    <a:pt x="1700795" y="899447"/>
                  </a:lnTo>
                  <a:lnTo>
                    <a:pt x="1696802" y="947034"/>
                  </a:lnTo>
                  <a:lnTo>
                    <a:pt x="1690234" y="993843"/>
                  </a:lnTo>
                  <a:lnTo>
                    <a:pt x="1681163" y="1039800"/>
                  </a:lnTo>
                  <a:lnTo>
                    <a:pt x="1669661" y="1084835"/>
                  </a:lnTo>
                  <a:lnTo>
                    <a:pt x="1655801" y="1128876"/>
                  </a:lnTo>
                  <a:lnTo>
                    <a:pt x="1639653" y="1171850"/>
                  </a:lnTo>
                  <a:lnTo>
                    <a:pt x="1621289" y="1213687"/>
                  </a:lnTo>
                  <a:lnTo>
                    <a:pt x="1600782" y="1254314"/>
                  </a:lnTo>
                  <a:lnTo>
                    <a:pt x="1578203" y="1293659"/>
                  </a:lnTo>
                  <a:lnTo>
                    <a:pt x="1553624" y="1331651"/>
                  </a:lnTo>
                  <a:lnTo>
                    <a:pt x="1527117" y="1368218"/>
                  </a:lnTo>
                  <a:lnTo>
                    <a:pt x="1498754" y="1403287"/>
                  </a:lnTo>
                  <a:lnTo>
                    <a:pt x="1468606" y="1436788"/>
                  </a:lnTo>
                  <a:lnTo>
                    <a:pt x="1436746" y="1468647"/>
                  </a:lnTo>
                  <a:lnTo>
                    <a:pt x="1403245" y="1498795"/>
                  </a:lnTo>
                  <a:lnTo>
                    <a:pt x="1368174" y="1527157"/>
                  </a:lnTo>
                  <a:lnTo>
                    <a:pt x="1331607" y="1553664"/>
                  </a:lnTo>
                  <a:lnTo>
                    <a:pt x="1293614" y="1578242"/>
                  </a:lnTo>
                  <a:lnTo>
                    <a:pt x="1254268" y="1600821"/>
                  </a:lnTo>
                  <a:lnTo>
                    <a:pt x="1213639" y="1621328"/>
                  </a:lnTo>
                  <a:lnTo>
                    <a:pt x="1171801" y="1639691"/>
                  </a:lnTo>
                  <a:lnTo>
                    <a:pt x="1128825" y="1655839"/>
                  </a:lnTo>
                  <a:lnTo>
                    <a:pt x="1084783" y="1669700"/>
                  </a:lnTo>
                  <a:lnTo>
                    <a:pt x="1039746" y="1681201"/>
                  </a:lnTo>
                  <a:lnTo>
                    <a:pt x="993786" y="1690272"/>
                  </a:lnTo>
                  <a:lnTo>
                    <a:pt x="946976" y="1696840"/>
                  </a:lnTo>
                  <a:lnTo>
                    <a:pt x="899386" y="1700833"/>
                  </a:lnTo>
                  <a:lnTo>
                    <a:pt x="851090" y="1702181"/>
                  </a:lnTo>
                  <a:lnTo>
                    <a:pt x="802793" y="1700833"/>
                  </a:lnTo>
                  <a:lnTo>
                    <a:pt x="755204" y="1696840"/>
                  </a:lnTo>
                  <a:lnTo>
                    <a:pt x="708393" y="1690272"/>
                  </a:lnTo>
                  <a:lnTo>
                    <a:pt x="662432" y="1681201"/>
                  </a:lnTo>
                  <a:lnTo>
                    <a:pt x="617394" y="1669700"/>
                  </a:lnTo>
                  <a:lnTo>
                    <a:pt x="573351" y="1655839"/>
                  </a:lnTo>
                  <a:lnTo>
                    <a:pt x="530373" y="1639691"/>
                  </a:lnTo>
                  <a:lnTo>
                    <a:pt x="488534" y="1621328"/>
                  </a:lnTo>
                  <a:lnTo>
                    <a:pt x="447904" y="1600821"/>
                  </a:lnTo>
                  <a:lnTo>
                    <a:pt x="408556" y="1578242"/>
                  </a:lnTo>
                  <a:lnTo>
                    <a:pt x="370561" y="1553664"/>
                  </a:lnTo>
                  <a:lnTo>
                    <a:pt x="333991" y="1527157"/>
                  </a:lnTo>
                  <a:lnTo>
                    <a:pt x="298919" y="1498795"/>
                  </a:lnTo>
                  <a:lnTo>
                    <a:pt x="265416" y="1468647"/>
                  </a:lnTo>
                  <a:lnTo>
                    <a:pt x="233553" y="1436788"/>
                  </a:lnTo>
                  <a:lnTo>
                    <a:pt x="203404" y="1403287"/>
                  </a:lnTo>
                  <a:lnTo>
                    <a:pt x="175039" y="1368218"/>
                  </a:lnTo>
                  <a:lnTo>
                    <a:pt x="148530" y="1331651"/>
                  </a:lnTo>
                  <a:lnTo>
                    <a:pt x="123949" y="1293659"/>
                  </a:lnTo>
                  <a:lnTo>
                    <a:pt x="101369" y="1254314"/>
                  </a:lnTo>
                  <a:lnTo>
                    <a:pt x="80860" y="1213687"/>
                  </a:lnTo>
                  <a:lnTo>
                    <a:pt x="62495" y="1171850"/>
                  </a:lnTo>
                  <a:lnTo>
                    <a:pt x="46346" y="1128876"/>
                  </a:lnTo>
                  <a:lnTo>
                    <a:pt x="32484" y="1084835"/>
                  </a:lnTo>
                  <a:lnTo>
                    <a:pt x="20981" y="1039800"/>
                  </a:lnTo>
                  <a:lnTo>
                    <a:pt x="11909" y="993843"/>
                  </a:lnTo>
                  <a:lnTo>
                    <a:pt x="5341" y="947034"/>
                  </a:lnTo>
                  <a:lnTo>
                    <a:pt x="1347" y="899447"/>
                  </a:lnTo>
                  <a:lnTo>
                    <a:pt x="0" y="851154"/>
                  </a:lnTo>
                  <a:close/>
                </a:path>
              </a:pathLst>
            </a:custGeom>
            <a:ln w="27305">
              <a:solidFill>
                <a:srgbClr val="FFF6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9164" y="1043939"/>
              <a:ext cx="1159764" cy="11536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7318" y="1050633"/>
              <a:ext cx="1116813" cy="111153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7318" y="1050633"/>
              <a:ext cx="1116965" cy="1111885"/>
            </a:xfrm>
            <a:custGeom>
              <a:avLst/>
              <a:gdLst/>
              <a:ahLst/>
              <a:cxnLst/>
              <a:rect l="l" t="t" r="r" b="b"/>
              <a:pathLst>
                <a:path w="1116965" h="1111885">
                  <a:moveTo>
                    <a:pt x="118497" y="204634"/>
                  </a:moveTo>
                  <a:lnTo>
                    <a:pt x="149786" y="168741"/>
                  </a:lnTo>
                  <a:lnTo>
                    <a:pt x="183516" y="136234"/>
                  </a:lnTo>
                  <a:lnTo>
                    <a:pt x="219451" y="107137"/>
                  </a:lnTo>
                  <a:lnTo>
                    <a:pt x="257356" y="81474"/>
                  </a:lnTo>
                  <a:lnTo>
                    <a:pt x="296996" y="59270"/>
                  </a:lnTo>
                  <a:lnTo>
                    <a:pt x="338136" y="40547"/>
                  </a:lnTo>
                  <a:lnTo>
                    <a:pt x="380539" y="25331"/>
                  </a:lnTo>
                  <a:lnTo>
                    <a:pt x="423971" y="13644"/>
                  </a:lnTo>
                  <a:lnTo>
                    <a:pt x="468197" y="5510"/>
                  </a:lnTo>
                  <a:lnTo>
                    <a:pt x="512980" y="954"/>
                  </a:lnTo>
                  <a:lnTo>
                    <a:pt x="558087" y="0"/>
                  </a:lnTo>
                  <a:lnTo>
                    <a:pt x="603281" y="2670"/>
                  </a:lnTo>
                  <a:lnTo>
                    <a:pt x="648328" y="8990"/>
                  </a:lnTo>
                  <a:lnTo>
                    <a:pt x="692991" y="18983"/>
                  </a:lnTo>
                  <a:lnTo>
                    <a:pt x="737036" y="32672"/>
                  </a:lnTo>
                  <a:lnTo>
                    <a:pt x="780228" y="50083"/>
                  </a:lnTo>
                  <a:lnTo>
                    <a:pt x="822331" y="71238"/>
                  </a:lnTo>
                  <a:lnTo>
                    <a:pt x="863109" y="96162"/>
                  </a:lnTo>
                  <a:lnTo>
                    <a:pt x="902328" y="124878"/>
                  </a:lnTo>
                  <a:lnTo>
                    <a:pt x="939023" y="156757"/>
                  </a:lnTo>
                  <a:lnTo>
                    <a:pt x="972366" y="190998"/>
                  </a:lnTo>
                  <a:lnTo>
                    <a:pt x="1002326" y="227366"/>
                  </a:lnTo>
                  <a:lnTo>
                    <a:pt x="1028875" y="265625"/>
                  </a:lnTo>
                  <a:lnTo>
                    <a:pt x="1051985" y="305541"/>
                  </a:lnTo>
                  <a:lnTo>
                    <a:pt x="1071627" y="346879"/>
                  </a:lnTo>
                  <a:lnTo>
                    <a:pt x="1087772" y="389404"/>
                  </a:lnTo>
                  <a:lnTo>
                    <a:pt x="1100392" y="432881"/>
                  </a:lnTo>
                  <a:lnTo>
                    <a:pt x="1109458" y="477076"/>
                  </a:lnTo>
                  <a:lnTo>
                    <a:pt x="1114941" y="521754"/>
                  </a:lnTo>
                  <a:lnTo>
                    <a:pt x="1116813" y="566679"/>
                  </a:lnTo>
                  <a:lnTo>
                    <a:pt x="1115045" y="611617"/>
                  </a:lnTo>
                  <a:lnTo>
                    <a:pt x="1109608" y="656333"/>
                  </a:lnTo>
                  <a:lnTo>
                    <a:pt x="1100474" y="700593"/>
                  </a:lnTo>
                  <a:lnTo>
                    <a:pt x="1087614" y="744160"/>
                  </a:lnTo>
                  <a:lnTo>
                    <a:pt x="1070999" y="786801"/>
                  </a:lnTo>
                  <a:lnTo>
                    <a:pt x="1050601" y="828281"/>
                  </a:lnTo>
                  <a:lnTo>
                    <a:pt x="1026391" y="868365"/>
                  </a:lnTo>
                  <a:lnTo>
                    <a:pt x="998340" y="906817"/>
                  </a:lnTo>
                  <a:lnTo>
                    <a:pt x="967050" y="942711"/>
                  </a:lnTo>
                  <a:lnTo>
                    <a:pt x="933321" y="975221"/>
                  </a:lnTo>
                  <a:lnTo>
                    <a:pt x="897386" y="1004323"/>
                  </a:lnTo>
                  <a:lnTo>
                    <a:pt x="859481" y="1029991"/>
                  </a:lnTo>
                  <a:lnTo>
                    <a:pt x="819842" y="1052203"/>
                  </a:lnTo>
                  <a:lnTo>
                    <a:pt x="778703" y="1070934"/>
                  </a:lnTo>
                  <a:lnTo>
                    <a:pt x="736301" y="1086160"/>
                  </a:lnTo>
                  <a:lnTo>
                    <a:pt x="692869" y="1097856"/>
                  </a:lnTo>
                  <a:lnTo>
                    <a:pt x="648644" y="1105999"/>
                  </a:lnTo>
                  <a:lnTo>
                    <a:pt x="603861" y="1110565"/>
                  </a:lnTo>
                  <a:lnTo>
                    <a:pt x="558755" y="1111530"/>
                  </a:lnTo>
                  <a:lnTo>
                    <a:pt x="513561" y="1108869"/>
                  </a:lnTo>
                  <a:lnTo>
                    <a:pt x="468514" y="1102558"/>
                  </a:lnTo>
                  <a:lnTo>
                    <a:pt x="423851" y="1092574"/>
                  </a:lnTo>
                  <a:lnTo>
                    <a:pt x="379805" y="1078891"/>
                  </a:lnTo>
                  <a:lnTo>
                    <a:pt x="336613" y="1061487"/>
                  </a:lnTo>
                  <a:lnTo>
                    <a:pt x="294509" y="1040336"/>
                  </a:lnTo>
                  <a:lnTo>
                    <a:pt x="253729" y="1015415"/>
                  </a:lnTo>
                  <a:lnTo>
                    <a:pt x="214509" y="986700"/>
                  </a:lnTo>
                  <a:lnTo>
                    <a:pt x="177813" y="954821"/>
                  </a:lnTo>
                  <a:lnTo>
                    <a:pt x="144469" y="920580"/>
                  </a:lnTo>
                  <a:lnTo>
                    <a:pt x="114507" y="884212"/>
                  </a:lnTo>
                  <a:lnTo>
                    <a:pt x="87955" y="845952"/>
                  </a:lnTo>
                  <a:lnTo>
                    <a:pt x="64843" y="806035"/>
                  </a:lnTo>
                  <a:lnTo>
                    <a:pt x="45198" y="764695"/>
                  </a:lnTo>
                  <a:lnTo>
                    <a:pt x="29050" y="722168"/>
                  </a:lnTo>
                  <a:lnTo>
                    <a:pt x="16427" y="678687"/>
                  </a:lnTo>
                  <a:lnTo>
                    <a:pt x="7358" y="634488"/>
                  </a:lnTo>
                  <a:lnTo>
                    <a:pt x="1873" y="589806"/>
                  </a:lnTo>
                  <a:lnTo>
                    <a:pt x="0" y="544874"/>
                  </a:lnTo>
                  <a:lnTo>
                    <a:pt x="1767" y="499929"/>
                  </a:lnTo>
                  <a:lnTo>
                    <a:pt x="7203" y="455204"/>
                  </a:lnTo>
                  <a:lnTo>
                    <a:pt x="16338" y="410935"/>
                  </a:lnTo>
                  <a:lnTo>
                    <a:pt x="29201" y="367355"/>
                  </a:lnTo>
                  <a:lnTo>
                    <a:pt x="45819" y="324701"/>
                  </a:lnTo>
                  <a:lnTo>
                    <a:pt x="66221" y="283206"/>
                  </a:lnTo>
                  <a:lnTo>
                    <a:pt x="90438" y="243105"/>
                  </a:lnTo>
                  <a:lnTo>
                    <a:pt x="118497" y="204634"/>
                  </a:lnTo>
                  <a:close/>
                </a:path>
                <a:path w="1116965" h="1111885">
                  <a:moveTo>
                    <a:pt x="220478" y="286041"/>
                  </a:moveTo>
                  <a:lnTo>
                    <a:pt x="193857" y="323455"/>
                  </a:lnTo>
                  <a:lnTo>
                    <a:pt x="171956" y="362810"/>
                  </a:lnTo>
                  <a:lnTo>
                    <a:pt x="154731" y="403741"/>
                  </a:lnTo>
                  <a:lnTo>
                    <a:pt x="142134" y="445881"/>
                  </a:lnTo>
                  <a:lnTo>
                    <a:pt x="134120" y="488865"/>
                  </a:lnTo>
                  <a:lnTo>
                    <a:pt x="130642" y="532328"/>
                  </a:lnTo>
                  <a:lnTo>
                    <a:pt x="131656" y="575903"/>
                  </a:lnTo>
                  <a:lnTo>
                    <a:pt x="137113" y="619227"/>
                  </a:lnTo>
                  <a:lnTo>
                    <a:pt x="146970" y="661933"/>
                  </a:lnTo>
                  <a:lnTo>
                    <a:pt x="161179" y="703655"/>
                  </a:lnTo>
                  <a:lnTo>
                    <a:pt x="179695" y="744028"/>
                  </a:lnTo>
                  <a:lnTo>
                    <a:pt x="202471" y="782686"/>
                  </a:lnTo>
                  <a:lnTo>
                    <a:pt x="229462" y="819265"/>
                  </a:lnTo>
                  <a:lnTo>
                    <a:pt x="260621" y="853397"/>
                  </a:lnTo>
                  <a:lnTo>
                    <a:pt x="295903" y="884719"/>
                  </a:lnTo>
                  <a:lnTo>
                    <a:pt x="334266" y="912179"/>
                  </a:lnTo>
                  <a:lnTo>
                    <a:pt x="374454" y="934995"/>
                  </a:lnTo>
                  <a:lnTo>
                    <a:pt x="416101" y="953204"/>
                  </a:lnTo>
                  <a:lnTo>
                    <a:pt x="458842" y="966841"/>
                  </a:lnTo>
                  <a:lnTo>
                    <a:pt x="502309" y="975943"/>
                  </a:lnTo>
                  <a:lnTo>
                    <a:pt x="546136" y="980546"/>
                  </a:lnTo>
                  <a:lnTo>
                    <a:pt x="589958" y="980687"/>
                  </a:lnTo>
                  <a:lnTo>
                    <a:pt x="633407" y="976403"/>
                  </a:lnTo>
                  <a:lnTo>
                    <a:pt x="676118" y="967728"/>
                  </a:lnTo>
                  <a:lnTo>
                    <a:pt x="717723" y="954701"/>
                  </a:lnTo>
                  <a:lnTo>
                    <a:pt x="757858" y="937356"/>
                  </a:lnTo>
                  <a:lnTo>
                    <a:pt x="796155" y="915731"/>
                  </a:lnTo>
                  <a:lnTo>
                    <a:pt x="832249" y="889862"/>
                  </a:lnTo>
                  <a:lnTo>
                    <a:pt x="865772" y="859785"/>
                  </a:lnTo>
                  <a:lnTo>
                    <a:pt x="896359" y="825537"/>
                  </a:lnTo>
                  <a:lnTo>
                    <a:pt x="922982" y="788101"/>
                  </a:lnTo>
                  <a:lnTo>
                    <a:pt x="944884" y="748730"/>
                  </a:lnTo>
                  <a:lnTo>
                    <a:pt x="962112" y="707789"/>
                  </a:lnTo>
                  <a:lnTo>
                    <a:pt x="974710" y="665643"/>
                  </a:lnTo>
                  <a:lnTo>
                    <a:pt x="982725" y="622657"/>
                  </a:lnTo>
                  <a:lnTo>
                    <a:pt x="986204" y="579196"/>
                  </a:lnTo>
                  <a:lnTo>
                    <a:pt x="985192" y="535624"/>
                  </a:lnTo>
                  <a:lnTo>
                    <a:pt x="979734" y="492307"/>
                  </a:lnTo>
                  <a:lnTo>
                    <a:pt x="969878" y="449609"/>
                  </a:lnTo>
                  <a:lnTo>
                    <a:pt x="955670" y="407895"/>
                  </a:lnTo>
                  <a:lnTo>
                    <a:pt x="937154" y="367530"/>
                  </a:lnTo>
                  <a:lnTo>
                    <a:pt x="914378" y="328880"/>
                  </a:lnTo>
                  <a:lnTo>
                    <a:pt x="887387" y="292308"/>
                  </a:lnTo>
                  <a:lnTo>
                    <a:pt x="856228" y="258179"/>
                  </a:lnTo>
                  <a:lnTo>
                    <a:pt x="820946" y="226859"/>
                  </a:lnTo>
                  <a:lnTo>
                    <a:pt x="782581" y="199399"/>
                  </a:lnTo>
                  <a:lnTo>
                    <a:pt x="742391" y="176583"/>
                  </a:lnTo>
                  <a:lnTo>
                    <a:pt x="700742" y="158375"/>
                  </a:lnTo>
                  <a:lnTo>
                    <a:pt x="658000" y="144737"/>
                  </a:lnTo>
                  <a:lnTo>
                    <a:pt x="614531" y="135635"/>
                  </a:lnTo>
                  <a:lnTo>
                    <a:pt x="570703" y="131032"/>
                  </a:lnTo>
                  <a:lnTo>
                    <a:pt x="526880" y="130891"/>
                  </a:lnTo>
                  <a:lnTo>
                    <a:pt x="483431" y="135175"/>
                  </a:lnTo>
                  <a:lnTo>
                    <a:pt x="440719" y="143850"/>
                  </a:lnTo>
                  <a:lnTo>
                    <a:pt x="399113" y="156877"/>
                  </a:lnTo>
                  <a:lnTo>
                    <a:pt x="358979" y="174222"/>
                  </a:lnTo>
                  <a:lnTo>
                    <a:pt x="320681" y="195847"/>
                  </a:lnTo>
                  <a:lnTo>
                    <a:pt x="284588" y="221716"/>
                  </a:lnTo>
                  <a:lnTo>
                    <a:pt x="251064" y="251793"/>
                  </a:lnTo>
                  <a:lnTo>
                    <a:pt x="220478" y="286041"/>
                  </a:lnTo>
                  <a:close/>
                </a:path>
              </a:pathLst>
            </a:custGeom>
            <a:ln w="12700">
              <a:solidFill>
                <a:srgbClr val="C6B7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2875" y="0"/>
              <a:ext cx="8131175" cy="6858000"/>
            </a:xfrm>
            <a:custGeom>
              <a:avLst/>
              <a:gdLst/>
              <a:ahLst/>
              <a:cxnLst/>
              <a:rect l="l" t="t" r="r" b="b"/>
              <a:pathLst>
                <a:path w="8131175" h="6858000">
                  <a:moveTo>
                    <a:pt x="8131175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8131175" y="6858000"/>
                  </a:lnTo>
                  <a:lnTo>
                    <a:pt x="81311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35735" y="0"/>
              <a:ext cx="155447" cy="68579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14984" y="0"/>
              <a:ext cx="73660" cy="6858000"/>
            </a:xfrm>
            <a:custGeom>
              <a:avLst/>
              <a:gdLst/>
              <a:ahLst/>
              <a:cxnLst/>
              <a:rect l="l" t="t" r="r" b="b"/>
              <a:pathLst>
                <a:path w="73659" h="6858000">
                  <a:moveTo>
                    <a:pt x="7315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152" y="68580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42999" y="533400"/>
              <a:ext cx="2743200" cy="990600"/>
            </a:xfrm>
            <a:custGeom>
              <a:avLst/>
              <a:gdLst/>
              <a:ahLst/>
              <a:cxnLst/>
              <a:rect l="l" t="t" r="r" b="b"/>
              <a:pathLst>
                <a:path w="2743200" h="990600">
                  <a:moveTo>
                    <a:pt x="2743200" y="0"/>
                  </a:moveTo>
                  <a:lnTo>
                    <a:pt x="0" y="0"/>
                  </a:lnTo>
                  <a:lnTo>
                    <a:pt x="0" y="990600"/>
                  </a:lnTo>
                  <a:lnTo>
                    <a:pt x="2743200" y="990600"/>
                  </a:lnTo>
                  <a:lnTo>
                    <a:pt x="2743200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42999" y="527050"/>
              <a:ext cx="2743200" cy="1016000"/>
            </a:xfrm>
            <a:custGeom>
              <a:avLst/>
              <a:gdLst/>
              <a:ahLst/>
              <a:cxnLst/>
              <a:rect l="l" t="t" r="r" b="b"/>
              <a:pathLst>
                <a:path w="2743200" h="1016000">
                  <a:moveTo>
                    <a:pt x="0" y="0"/>
                  </a:moveTo>
                  <a:lnTo>
                    <a:pt x="0" y="1016000"/>
                  </a:lnTo>
                </a:path>
                <a:path w="2743200" h="1016000">
                  <a:moveTo>
                    <a:pt x="2743200" y="0"/>
                  </a:moveTo>
                  <a:lnTo>
                    <a:pt x="2743200" y="101600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36649" y="527050"/>
              <a:ext cx="2755900" cy="12700"/>
            </a:xfrm>
            <a:custGeom>
              <a:avLst/>
              <a:gdLst/>
              <a:ahLst/>
              <a:cxnLst/>
              <a:rect l="l" t="t" r="r" b="b"/>
              <a:pathLst>
                <a:path w="2755900" h="12700">
                  <a:moveTo>
                    <a:pt x="0" y="12700"/>
                  </a:moveTo>
                  <a:lnTo>
                    <a:pt x="2755900" y="12700"/>
                  </a:lnTo>
                  <a:lnTo>
                    <a:pt x="27559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36649" y="1524000"/>
              <a:ext cx="2755900" cy="0"/>
            </a:xfrm>
            <a:custGeom>
              <a:avLst/>
              <a:gdLst/>
              <a:ahLst/>
              <a:cxnLst/>
              <a:rect l="l" t="t" r="r" b="b"/>
              <a:pathLst>
                <a:path w="2755900">
                  <a:moveTo>
                    <a:pt x="0" y="0"/>
                  </a:moveTo>
                  <a:lnTo>
                    <a:pt x="27559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149350" y="558749"/>
            <a:ext cx="27305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Consumer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point</a:t>
            </a:r>
            <a:endParaRPr sz="2400">
              <a:latin typeface="Arial"/>
              <a:cs typeface="Arial"/>
            </a:endParaRPr>
          </a:p>
          <a:p>
            <a:pPr marL="589280">
              <a:lnSpc>
                <a:spcPct val="100000"/>
              </a:lnSpc>
              <a:tabLst>
                <a:tab pos="104457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of	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994400" y="520700"/>
            <a:ext cx="2870200" cy="1104900"/>
            <a:chOff x="5994400" y="520700"/>
            <a:chExt cx="2870200" cy="1104900"/>
          </a:xfrm>
        </p:grpSpPr>
        <p:sp>
          <p:nvSpPr>
            <p:cNvPr id="20" name="object 20"/>
            <p:cNvSpPr/>
            <p:nvPr/>
          </p:nvSpPr>
          <p:spPr>
            <a:xfrm>
              <a:off x="6019800" y="533400"/>
              <a:ext cx="2819400" cy="1066800"/>
            </a:xfrm>
            <a:custGeom>
              <a:avLst/>
              <a:gdLst/>
              <a:ahLst/>
              <a:cxnLst/>
              <a:rect l="l" t="t" r="r" b="b"/>
              <a:pathLst>
                <a:path w="2819400" h="1066800">
                  <a:moveTo>
                    <a:pt x="2819400" y="0"/>
                  </a:moveTo>
                  <a:lnTo>
                    <a:pt x="0" y="0"/>
                  </a:lnTo>
                  <a:lnTo>
                    <a:pt x="0" y="1066800"/>
                  </a:lnTo>
                  <a:lnTo>
                    <a:pt x="2819400" y="1066800"/>
                  </a:lnTo>
                  <a:lnTo>
                    <a:pt x="2819400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019800" y="527050"/>
              <a:ext cx="2819400" cy="1092200"/>
            </a:xfrm>
            <a:custGeom>
              <a:avLst/>
              <a:gdLst/>
              <a:ahLst/>
              <a:cxnLst/>
              <a:rect l="l" t="t" r="r" b="b"/>
              <a:pathLst>
                <a:path w="2819400" h="1092200">
                  <a:moveTo>
                    <a:pt x="0" y="0"/>
                  </a:moveTo>
                  <a:lnTo>
                    <a:pt x="0" y="1092200"/>
                  </a:lnTo>
                </a:path>
                <a:path w="2819400" h="1092200">
                  <a:moveTo>
                    <a:pt x="2819400" y="0"/>
                  </a:moveTo>
                  <a:lnTo>
                    <a:pt x="2819400" y="109220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13450" y="527050"/>
              <a:ext cx="2832100" cy="12700"/>
            </a:xfrm>
            <a:custGeom>
              <a:avLst/>
              <a:gdLst/>
              <a:ahLst/>
              <a:cxnLst/>
              <a:rect l="l" t="t" r="r" b="b"/>
              <a:pathLst>
                <a:path w="2832100" h="12700">
                  <a:moveTo>
                    <a:pt x="0" y="12700"/>
                  </a:moveTo>
                  <a:lnTo>
                    <a:pt x="2832100" y="12700"/>
                  </a:lnTo>
                  <a:lnTo>
                    <a:pt x="28321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13450" y="1600200"/>
              <a:ext cx="2832100" cy="0"/>
            </a:xfrm>
            <a:custGeom>
              <a:avLst/>
              <a:gdLst/>
              <a:ahLst/>
              <a:cxnLst/>
              <a:rect l="l" t="t" r="r" b="b"/>
              <a:pathLst>
                <a:path w="2832100">
                  <a:moveTo>
                    <a:pt x="0" y="0"/>
                  </a:moveTo>
                  <a:lnTo>
                    <a:pt x="28321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026150" y="558749"/>
            <a:ext cx="28067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10209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Company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point</a:t>
            </a:r>
            <a:endParaRPr sz="2400">
              <a:latin typeface="Arial"/>
              <a:cs typeface="Arial"/>
            </a:endParaRPr>
          </a:p>
          <a:p>
            <a:pPr marR="421005" algn="ctr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86200" y="2590800"/>
            <a:ext cx="1981200" cy="1752600"/>
          </a:xfrm>
          <a:prstGeom prst="rect">
            <a:avLst/>
          </a:prstGeom>
          <a:solidFill>
            <a:srgbClr val="F5E8E8"/>
          </a:solidFill>
          <a:ln w="12700">
            <a:solidFill>
              <a:srgbClr val="C32C2D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Times New Roman"/>
              <a:cs typeface="Times New Roman"/>
            </a:endParaRPr>
          </a:p>
          <a:p>
            <a:pPr marL="511175" marR="479425" indent="-16764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Pro</a:t>
            </a:r>
            <a:r>
              <a:rPr sz="2400" b="1" spc="-15" dirty="0">
                <a:latin typeface="Arial"/>
                <a:cs typeface="Arial"/>
              </a:rPr>
              <a:t>d</a:t>
            </a:r>
            <a:r>
              <a:rPr sz="2400" b="1" spc="-5" dirty="0">
                <a:latin typeface="Arial"/>
                <a:cs typeface="Arial"/>
              </a:rPr>
              <a:t>uct  </a:t>
            </a:r>
            <a:r>
              <a:rPr sz="2400" b="1" dirty="0">
                <a:latin typeface="Arial"/>
                <a:cs typeface="Arial"/>
              </a:rPr>
              <a:t>image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971800" y="2438399"/>
            <a:ext cx="3657600" cy="2057400"/>
          </a:xfrm>
          <a:custGeom>
            <a:avLst/>
            <a:gdLst/>
            <a:ahLst/>
            <a:cxnLst/>
            <a:rect l="l" t="t" r="r" b="b"/>
            <a:pathLst>
              <a:path w="3657600" h="2057400">
                <a:moveTo>
                  <a:pt x="920877" y="841883"/>
                </a:moveTo>
                <a:lnTo>
                  <a:pt x="915606" y="839228"/>
                </a:lnTo>
                <a:lnTo>
                  <a:pt x="914400" y="838200"/>
                </a:lnTo>
                <a:lnTo>
                  <a:pt x="918845" y="833755"/>
                </a:lnTo>
                <a:lnTo>
                  <a:pt x="106019" y="20942"/>
                </a:lnTo>
                <a:lnTo>
                  <a:pt x="172212" y="38354"/>
                </a:lnTo>
                <a:lnTo>
                  <a:pt x="175641" y="36322"/>
                </a:lnTo>
                <a:lnTo>
                  <a:pt x="176530" y="32893"/>
                </a:lnTo>
                <a:lnTo>
                  <a:pt x="177419" y="29591"/>
                </a:lnTo>
                <a:lnTo>
                  <a:pt x="175387" y="26035"/>
                </a:lnTo>
                <a:lnTo>
                  <a:pt x="93129" y="4445"/>
                </a:lnTo>
                <a:lnTo>
                  <a:pt x="76200" y="0"/>
                </a:lnTo>
                <a:lnTo>
                  <a:pt x="102235" y="99187"/>
                </a:lnTo>
                <a:lnTo>
                  <a:pt x="105791" y="101219"/>
                </a:lnTo>
                <a:lnTo>
                  <a:pt x="112522" y="99441"/>
                </a:lnTo>
                <a:lnTo>
                  <a:pt x="114554" y="96012"/>
                </a:lnTo>
                <a:lnTo>
                  <a:pt x="113665" y="92583"/>
                </a:lnTo>
                <a:lnTo>
                  <a:pt x="97129" y="29832"/>
                </a:lnTo>
                <a:lnTo>
                  <a:pt x="818311" y="751014"/>
                </a:lnTo>
                <a:lnTo>
                  <a:pt x="112433" y="537756"/>
                </a:lnTo>
                <a:lnTo>
                  <a:pt x="140843" y="530987"/>
                </a:lnTo>
                <a:lnTo>
                  <a:pt x="175514" y="522732"/>
                </a:lnTo>
                <a:lnTo>
                  <a:pt x="178943" y="521843"/>
                </a:lnTo>
                <a:lnTo>
                  <a:pt x="180975" y="518414"/>
                </a:lnTo>
                <a:lnTo>
                  <a:pt x="180213" y="514985"/>
                </a:lnTo>
                <a:lnTo>
                  <a:pt x="179451" y="511683"/>
                </a:lnTo>
                <a:lnTo>
                  <a:pt x="176022" y="509524"/>
                </a:lnTo>
                <a:lnTo>
                  <a:pt x="172593" y="510286"/>
                </a:lnTo>
                <a:lnTo>
                  <a:pt x="76200" y="533400"/>
                </a:lnTo>
                <a:lnTo>
                  <a:pt x="143637" y="605917"/>
                </a:lnTo>
                <a:lnTo>
                  <a:pt x="146050" y="608457"/>
                </a:lnTo>
                <a:lnTo>
                  <a:pt x="150114" y="608711"/>
                </a:lnTo>
                <a:lnTo>
                  <a:pt x="155194" y="603885"/>
                </a:lnTo>
                <a:lnTo>
                  <a:pt x="155321" y="599821"/>
                </a:lnTo>
                <a:lnTo>
                  <a:pt x="153035" y="597281"/>
                </a:lnTo>
                <a:lnTo>
                  <a:pt x="108737" y="549821"/>
                </a:lnTo>
                <a:lnTo>
                  <a:pt x="812609" y="762431"/>
                </a:lnTo>
                <a:lnTo>
                  <a:pt x="33045" y="975029"/>
                </a:lnTo>
                <a:lnTo>
                  <a:pt x="78486" y="928751"/>
                </a:lnTo>
                <a:lnTo>
                  <a:pt x="80899" y="926338"/>
                </a:lnTo>
                <a:lnTo>
                  <a:pt x="80899" y="922274"/>
                </a:lnTo>
                <a:lnTo>
                  <a:pt x="78359" y="919861"/>
                </a:lnTo>
                <a:lnTo>
                  <a:pt x="75946" y="917321"/>
                </a:lnTo>
                <a:lnTo>
                  <a:pt x="71882" y="917448"/>
                </a:lnTo>
                <a:lnTo>
                  <a:pt x="69469" y="919861"/>
                </a:lnTo>
                <a:lnTo>
                  <a:pt x="0" y="990600"/>
                </a:lnTo>
                <a:lnTo>
                  <a:pt x="99060" y="1017143"/>
                </a:lnTo>
                <a:lnTo>
                  <a:pt x="102616" y="1015111"/>
                </a:lnTo>
                <a:lnTo>
                  <a:pt x="103505" y="1011809"/>
                </a:lnTo>
                <a:lnTo>
                  <a:pt x="104394" y="1008380"/>
                </a:lnTo>
                <a:lnTo>
                  <a:pt x="102362" y="1004951"/>
                </a:lnTo>
                <a:lnTo>
                  <a:pt x="98933" y="1003935"/>
                </a:lnTo>
                <a:lnTo>
                  <a:pt x="59410" y="993394"/>
                </a:lnTo>
                <a:lnTo>
                  <a:pt x="36372" y="987259"/>
                </a:lnTo>
                <a:lnTo>
                  <a:pt x="13843" y="993394"/>
                </a:lnTo>
                <a:lnTo>
                  <a:pt x="19888" y="991743"/>
                </a:lnTo>
                <a:lnTo>
                  <a:pt x="36372" y="987259"/>
                </a:lnTo>
                <a:lnTo>
                  <a:pt x="810399" y="776135"/>
                </a:lnTo>
                <a:lnTo>
                  <a:pt x="100406" y="1344091"/>
                </a:lnTo>
                <a:lnTo>
                  <a:pt x="124968" y="1280414"/>
                </a:lnTo>
                <a:lnTo>
                  <a:pt x="123317" y="1276731"/>
                </a:lnTo>
                <a:lnTo>
                  <a:pt x="116713" y="1274191"/>
                </a:lnTo>
                <a:lnTo>
                  <a:pt x="113030" y="1275842"/>
                </a:lnTo>
                <a:lnTo>
                  <a:pt x="111887" y="1279144"/>
                </a:lnTo>
                <a:lnTo>
                  <a:pt x="76200" y="1371600"/>
                </a:lnTo>
                <a:lnTo>
                  <a:pt x="95973" y="1368679"/>
                </a:lnTo>
                <a:lnTo>
                  <a:pt x="177673" y="1356614"/>
                </a:lnTo>
                <a:lnTo>
                  <a:pt x="180086" y="1353439"/>
                </a:lnTo>
                <a:lnTo>
                  <a:pt x="179070" y="1346454"/>
                </a:lnTo>
                <a:lnTo>
                  <a:pt x="175768" y="1344041"/>
                </a:lnTo>
                <a:lnTo>
                  <a:pt x="108318" y="1354061"/>
                </a:lnTo>
                <a:lnTo>
                  <a:pt x="837755" y="770470"/>
                </a:lnTo>
                <a:lnTo>
                  <a:pt x="905840" y="838542"/>
                </a:lnTo>
                <a:lnTo>
                  <a:pt x="94627" y="1797202"/>
                </a:lnTo>
                <a:lnTo>
                  <a:pt x="105918" y="1733423"/>
                </a:lnTo>
                <a:lnTo>
                  <a:pt x="106426" y="1729994"/>
                </a:lnTo>
                <a:lnTo>
                  <a:pt x="104140" y="1726692"/>
                </a:lnTo>
                <a:lnTo>
                  <a:pt x="97282" y="1725422"/>
                </a:lnTo>
                <a:lnTo>
                  <a:pt x="93980" y="1727708"/>
                </a:lnTo>
                <a:lnTo>
                  <a:pt x="76200" y="1828800"/>
                </a:lnTo>
                <a:lnTo>
                  <a:pt x="91630" y="1823339"/>
                </a:lnTo>
                <a:lnTo>
                  <a:pt x="169545" y="1795780"/>
                </a:lnTo>
                <a:lnTo>
                  <a:pt x="172847" y="1794510"/>
                </a:lnTo>
                <a:lnTo>
                  <a:pt x="174625" y="1790954"/>
                </a:lnTo>
                <a:lnTo>
                  <a:pt x="172339" y="1784350"/>
                </a:lnTo>
                <a:lnTo>
                  <a:pt x="168656" y="1782572"/>
                </a:lnTo>
                <a:lnTo>
                  <a:pt x="104406" y="1805305"/>
                </a:lnTo>
                <a:lnTo>
                  <a:pt x="888072" y="879094"/>
                </a:lnTo>
                <a:lnTo>
                  <a:pt x="315252" y="2022436"/>
                </a:lnTo>
                <a:lnTo>
                  <a:pt x="311150" y="1957705"/>
                </a:lnTo>
                <a:lnTo>
                  <a:pt x="310896" y="1954276"/>
                </a:lnTo>
                <a:lnTo>
                  <a:pt x="307975" y="1951609"/>
                </a:lnTo>
                <a:lnTo>
                  <a:pt x="304419" y="1951736"/>
                </a:lnTo>
                <a:lnTo>
                  <a:pt x="300863" y="1951990"/>
                </a:lnTo>
                <a:lnTo>
                  <a:pt x="298196" y="1955038"/>
                </a:lnTo>
                <a:lnTo>
                  <a:pt x="298450" y="1958467"/>
                </a:lnTo>
                <a:lnTo>
                  <a:pt x="304800" y="2057400"/>
                </a:lnTo>
                <a:lnTo>
                  <a:pt x="317639" y="2049018"/>
                </a:lnTo>
                <a:lnTo>
                  <a:pt x="390652" y="2001393"/>
                </a:lnTo>
                <a:lnTo>
                  <a:pt x="391541" y="1997456"/>
                </a:lnTo>
                <a:lnTo>
                  <a:pt x="389636" y="1994408"/>
                </a:lnTo>
                <a:lnTo>
                  <a:pt x="387731" y="1991487"/>
                </a:lnTo>
                <a:lnTo>
                  <a:pt x="383794" y="1990725"/>
                </a:lnTo>
                <a:lnTo>
                  <a:pt x="326593" y="2028075"/>
                </a:lnTo>
                <a:lnTo>
                  <a:pt x="920877" y="841883"/>
                </a:lnTo>
                <a:close/>
              </a:path>
              <a:path w="3657600" h="2057400">
                <a:moveTo>
                  <a:pt x="3646665" y="922274"/>
                </a:moveTo>
                <a:lnTo>
                  <a:pt x="3645027" y="922274"/>
                </a:lnTo>
                <a:lnTo>
                  <a:pt x="3621506" y="922274"/>
                </a:lnTo>
                <a:lnTo>
                  <a:pt x="3562477" y="956564"/>
                </a:lnTo>
                <a:lnTo>
                  <a:pt x="3561448" y="960374"/>
                </a:lnTo>
                <a:lnTo>
                  <a:pt x="3565017" y="966470"/>
                </a:lnTo>
                <a:lnTo>
                  <a:pt x="3568827" y="967486"/>
                </a:lnTo>
                <a:lnTo>
                  <a:pt x="3646665" y="922274"/>
                </a:lnTo>
                <a:close/>
              </a:path>
              <a:path w="3657600" h="2057400">
                <a:moveTo>
                  <a:pt x="3657600" y="915924"/>
                </a:moveTo>
                <a:lnTo>
                  <a:pt x="3569081" y="864108"/>
                </a:lnTo>
                <a:lnTo>
                  <a:pt x="3565271" y="865124"/>
                </a:lnTo>
                <a:lnTo>
                  <a:pt x="3561715" y="871220"/>
                </a:lnTo>
                <a:lnTo>
                  <a:pt x="3562731" y="875030"/>
                </a:lnTo>
                <a:lnTo>
                  <a:pt x="3565652" y="876808"/>
                </a:lnTo>
                <a:lnTo>
                  <a:pt x="3621570" y="909535"/>
                </a:lnTo>
                <a:lnTo>
                  <a:pt x="2910802" y="908088"/>
                </a:lnTo>
                <a:lnTo>
                  <a:pt x="3560457" y="258432"/>
                </a:lnTo>
                <a:lnTo>
                  <a:pt x="3543922" y="321183"/>
                </a:lnTo>
                <a:lnTo>
                  <a:pt x="3543046" y="324612"/>
                </a:lnTo>
                <a:lnTo>
                  <a:pt x="3545078" y="328041"/>
                </a:lnTo>
                <a:lnTo>
                  <a:pt x="3551796" y="329819"/>
                </a:lnTo>
                <a:lnTo>
                  <a:pt x="3555365" y="327787"/>
                </a:lnTo>
                <a:lnTo>
                  <a:pt x="3580231" y="233045"/>
                </a:lnTo>
                <a:lnTo>
                  <a:pt x="3581400" y="228600"/>
                </a:lnTo>
                <a:lnTo>
                  <a:pt x="3482213" y="254635"/>
                </a:lnTo>
                <a:lnTo>
                  <a:pt x="3480181" y="258191"/>
                </a:lnTo>
                <a:lnTo>
                  <a:pt x="3481070" y="261493"/>
                </a:lnTo>
                <a:lnTo>
                  <a:pt x="3481959" y="264922"/>
                </a:lnTo>
                <a:lnTo>
                  <a:pt x="3485388" y="266954"/>
                </a:lnTo>
                <a:lnTo>
                  <a:pt x="3551567" y="249542"/>
                </a:lnTo>
                <a:lnTo>
                  <a:pt x="2891155" y="909955"/>
                </a:lnTo>
                <a:lnTo>
                  <a:pt x="2895600" y="914400"/>
                </a:lnTo>
                <a:lnTo>
                  <a:pt x="2890266" y="917829"/>
                </a:lnTo>
                <a:lnTo>
                  <a:pt x="3556457" y="1954263"/>
                </a:lnTo>
                <a:lnTo>
                  <a:pt x="3498850" y="1924939"/>
                </a:lnTo>
                <a:lnTo>
                  <a:pt x="3495802" y="1923288"/>
                </a:lnTo>
                <a:lnTo>
                  <a:pt x="3491992" y="1924558"/>
                </a:lnTo>
                <a:lnTo>
                  <a:pt x="3490341" y="1927733"/>
                </a:lnTo>
                <a:lnTo>
                  <a:pt x="3488690" y="1930781"/>
                </a:lnTo>
                <a:lnTo>
                  <a:pt x="3489960" y="1934591"/>
                </a:lnTo>
                <a:lnTo>
                  <a:pt x="3493135" y="1936242"/>
                </a:lnTo>
                <a:lnTo>
                  <a:pt x="3581400" y="1981200"/>
                </a:lnTo>
                <a:lnTo>
                  <a:pt x="3581082" y="1974088"/>
                </a:lnTo>
                <a:lnTo>
                  <a:pt x="3577069" y="1882267"/>
                </a:lnTo>
                <a:lnTo>
                  <a:pt x="3576955" y="1878711"/>
                </a:lnTo>
                <a:lnTo>
                  <a:pt x="3574021" y="1876044"/>
                </a:lnTo>
                <a:lnTo>
                  <a:pt x="3567049" y="1876298"/>
                </a:lnTo>
                <a:lnTo>
                  <a:pt x="3564255" y="1879219"/>
                </a:lnTo>
                <a:lnTo>
                  <a:pt x="3564369" y="1882775"/>
                </a:lnTo>
                <a:lnTo>
                  <a:pt x="3567163" y="1947278"/>
                </a:lnTo>
                <a:lnTo>
                  <a:pt x="2917456" y="936688"/>
                </a:lnTo>
                <a:lnTo>
                  <a:pt x="3547808" y="1356880"/>
                </a:lnTo>
                <a:lnTo>
                  <a:pt x="3483229" y="1353058"/>
                </a:lnTo>
                <a:lnTo>
                  <a:pt x="3479800" y="1352804"/>
                </a:lnTo>
                <a:lnTo>
                  <a:pt x="3476752" y="1355471"/>
                </a:lnTo>
                <a:lnTo>
                  <a:pt x="3476498" y="1358900"/>
                </a:lnTo>
                <a:lnTo>
                  <a:pt x="3476371" y="1362456"/>
                </a:lnTo>
                <a:lnTo>
                  <a:pt x="3479038" y="1365504"/>
                </a:lnTo>
                <a:lnTo>
                  <a:pt x="3482467" y="1365631"/>
                </a:lnTo>
                <a:lnTo>
                  <a:pt x="3581400" y="1371600"/>
                </a:lnTo>
                <a:lnTo>
                  <a:pt x="3580587" y="1369949"/>
                </a:lnTo>
                <a:lnTo>
                  <a:pt x="3537839" y="1282573"/>
                </a:lnTo>
                <a:lnTo>
                  <a:pt x="3536315" y="1279398"/>
                </a:lnTo>
                <a:lnTo>
                  <a:pt x="3532505" y="1278128"/>
                </a:lnTo>
                <a:lnTo>
                  <a:pt x="3529457" y="1279652"/>
                </a:lnTo>
                <a:lnTo>
                  <a:pt x="3526282" y="1281176"/>
                </a:lnTo>
                <a:lnTo>
                  <a:pt x="3524885" y="1284986"/>
                </a:lnTo>
                <a:lnTo>
                  <a:pt x="3526536" y="1288161"/>
                </a:lnTo>
                <a:lnTo>
                  <a:pt x="3554946" y="1346314"/>
                </a:lnTo>
                <a:lnTo>
                  <a:pt x="2916732" y="920800"/>
                </a:lnTo>
                <a:lnTo>
                  <a:pt x="3621595" y="922235"/>
                </a:lnTo>
                <a:lnTo>
                  <a:pt x="3645027" y="922274"/>
                </a:lnTo>
                <a:lnTo>
                  <a:pt x="3646741" y="922235"/>
                </a:lnTo>
                <a:lnTo>
                  <a:pt x="3657600" y="915924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709029" y="2462911"/>
            <a:ext cx="1722755" cy="2357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Product</a:t>
            </a:r>
            <a:endParaRPr sz="2800">
              <a:latin typeface="Arial"/>
              <a:cs typeface="Arial"/>
            </a:endParaRPr>
          </a:p>
          <a:p>
            <a:pPr marL="88900" marR="5080">
              <a:lnSpc>
                <a:spcPct val="125099"/>
              </a:lnSpc>
              <a:spcBef>
                <a:spcPts val="1195"/>
              </a:spcBef>
            </a:pPr>
            <a:r>
              <a:rPr sz="2800" spc="-5" dirty="0">
                <a:latin typeface="Arial"/>
                <a:cs typeface="Arial"/>
              </a:rPr>
              <a:t>Price  Promoti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39"/>
              </a:spcBef>
            </a:pPr>
            <a:r>
              <a:rPr sz="2800" spc="-5" dirty="0">
                <a:latin typeface="Arial"/>
                <a:cs typeface="Arial"/>
              </a:rPr>
              <a:t>Place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90600" y="2133600"/>
            <a:ext cx="2438400" cy="3668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75565">
              <a:lnSpc>
                <a:spcPct val="150000"/>
              </a:lnSpc>
              <a:spcBef>
                <a:spcPts val="100"/>
              </a:spcBef>
            </a:pPr>
            <a:r>
              <a:rPr lang="en-US" sz="2800" spc="-150" dirty="0" smtClean="0">
                <a:latin typeface="Arial"/>
                <a:cs typeface="Arial"/>
              </a:rPr>
              <a:t>Need</a:t>
            </a:r>
          </a:p>
          <a:p>
            <a:pPr marL="38100" marR="30480" indent="75565">
              <a:lnSpc>
                <a:spcPct val="150000"/>
              </a:lnSpc>
              <a:spcBef>
                <a:spcPts val="100"/>
              </a:spcBef>
            </a:pPr>
            <a:r>
              <a:rPr lang="en-US" sz="2800" spc="-150" dirty="0" smtClean="0">
                <a:latin typeface="Arial"/>
                <a:cs typeface="Arial"/>
              </a:rPr>
              <a:t>Want</a:t>
            </a:r>
            <a:endParaRPr lang="en-US" sz="2800" spc="-150" dirty="0">
              <a:latin typeface="Arial"/>
              <a:cs typeface="Arial"/>
            </a:endParaRPr>
          </a:p>
          <a:p>
            <a:pPr marL="38100" marR="30480" indent="75565">
              <a:lnSpc>
                <a:spcPct val="150000"/>
              </a:lnSpc>
              <a:spcBef>
                <a:spcPts val="100"/>
              </a:spcBef>
            </a:pPr>
            <a:r>
              <a:rPr sz="2800" spc="-5" smtClean="0">
                <a:latin typeface="Arial"/>
                <a:cs typeface="Arial"/>
              </a:rPr>
              <a:t>Per</a:t>
            </a:r>
            <a:r>
              <a:rPr sz="2800" smtClean="0">
                <a:latin typeface="Arial"/>
                <a:cs typeface="Arial"/>
              </a:rPr>
              <a:t>s</a:t>
            </a:r>
            <a:r>
              <a:rPr sz="2800" spc="-5" smtClean="0">
                <a:latin typeface="Arial"/>
                <a:cs typeface="Arial"/>
              </a:rPr>
              <a:t>o</a:t>
            </a:r>
            <a:r>
              <a:rPr sz="2800" smtClean="0">
                <a:latin typeface="Arial"/>
                <a:cs typeface="Arial"/>
              </a:rPr>
              <a:t>n</a:t>
            </a:r>
            <a:r>
              <a:rPr sz="2800" spc="-5" smtClean="0">
                <a:latin typeface="Arial"/>
                <a:cs typeface="Arial"/>
              </a:rPr>
              <a:t>a</a:t>
            </a:r>
            <a:r>
              <a:rPr sz="2800" smtClean="0">
                <a:latin typeface="Arial"/>
                <a:cs typeface="Arial"/>
              </a:rPr>
              <a:t>l</a:t>
            </a:r>
            <a:r>
              <a:rPr sz="2800" spc="-5" smtClean="0">
                <a:latin typeface="Arial"/>
                <a:cs typeface="Arial"/>
              </a:rPr>
              <a:t>ity</a:t>
            </a:r>
            <a:endParaRPr sz="2800">
              <a:latin typeface="Arial"/>
              <a:cs typeface="Arial"/>
            </a:endParaRPr>
          </a:p>
          <a:p>
            <a:pPr marL="189865" marR="177165">
              <a:lnSpc>
                <a:spcPct val="107100"/>
              </a:lnSpc>
              <a:spcBef>
                <a:spcPts val="1205"/>
              </a:spcBef>
            </a:pPr>
            <a:r>
              <a:rPr sz="2800" spc="-5">
                <a:latin typeface="Arial"/>
                <a:cs typeface="Arial"/>
              </a:rPr>
              <a:t>Prestige  </a:t>
            </a:r>
            <a:r>
              <a:rPr sz="2800" spc="-5" smtClean="0">
                <a:latin typeface="Arial"/>
                <a:cs typeface="Arial"/>
              </a:rPr>
              <a:t>Income</a:t>
            </a:r>
            <a:endParaRPr lang="en-US" sz="2800" spc="-5" dirty="0">
              <a:latin typeface="Arial"/>
              <a:cs typeface="Arial"/>
            </a:endParaRPr>
          </a:p>
          <a:p>
            <a:pPr marL="189865" marR="177165">
              <a:lnSpc>
                <a:spcPct val="107100"/>
              </a:lnSpc>
              <a:spcBef>
                <a:spcPts val="1205"/>
              </a:spcBef>
            </a:pPr>
            <a:r>
              <a:rPr sz="2800" spc="-5" smtClean="0">
                <a:latin typeface="Arial"/>
                <a:cs typeface="Arial"/>
              </a:rPr>
              <a:t>Edu</a:t>
            </a:r>
            <a:r>
              <a:rPr sz="2800" smtClean="0">
                <a:latin typeface="Arial"/>
                <a:cs typeface="Arial"/>
              </a:rPr>
              <a:t>c</a:t>
            </a:r>
            <a:r>
              <a:rPr sz="2800" spc="-5" smtClean="0">
                <a:latin typeface="Arial"/>
                <a:cs typeface="Arial"/>
              </a:rPr>
              <a:t>at</a:t>
            </a:r>
            <a:r>
              <a:rPr sz="2800" smtClean="0">
                <a:latin typeface="Arial"/>
                <a:cs typeface="Arial"/>
              </a:rPr>
              <a:t>i</a:t>
            </a:r>
            <a:r>
              <a:rPr sz="2800" spc="-5" smtClean="0">
                <a:latin typeface="Arial"/>
                <a:cs typeface="Arial"/>
              </a:rPr>
              <a:t>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1995" y="515111"/>
            <a:ext cx="5686044" cy="5928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3770" y="610946"/>
            <a:ext cx="52241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35" dirty="0">
                <a:solidFill>
                  <a:srgbClr val="2A6C7C"/>
                </a:solidFill>
              </a:rPr>
              <a:t>VARIOUS </a:t>
            </a:r>
            <a:r>
              <a:rPr sz="2800" spc="-5" dirty="0">
                <a:solidFill>
                  <a:srgbClr val="2A6C7C"/>
                </a:solidFill>
              </a:rPr>
              <a:t>USE OF A</a:t>
            </a:r>
            <a:r>
              <a:rPr sz="2800" spc="-355" dirty="0">
                <a:solidFill>
                  <a:srgbClr val="2A6C7C"/>
                </a:solidFill>
              </a:rPr>
              <a:t> </a:t>
            </a:r>
            <a:r>
              <a:rPr sz="2800" spc="-45" dirty="0">
                <a:solidFill>
                  <a:srgbClr val="2A6C7C"/>
                </a:solidFill>
              </a:rPr>
              <a:t>PRODUCT: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971039" marR="74930" indent="-283845">
              <a:lnSpc>
                <a:spcPts val="2590"/>
              </a:lnSpc>
              <a:spcBef>
                <a:spcPts val="425"/>
              </a:spcBef>
            </a:pPr>
            <a:r>
              <a:rPr dirty="0"/>
              <a:t>I </a:t>
            </a:r>
            <a:r>
              <a:rPr spc="-5" dirty="0"/>
              <a:t>general </a:t>
            </a:r>
            <a:r>
              <a:rPr spc="-35" dirty="0"/>
              <a:t>view, </a:t>
            </a:r>
            <a:r>
              <a:rPr spc="-5" dirty="0"/>
              <a:t>product is defined as everything </a:t>
            </a:r>
            <a:r>
              <a:rPr dirty="0"/>
              <a:t>the  </a:t>
            </a:r>
            <a:r>
              <a:rPr spc="-5" dirty="0"/>
              <a:t>purchaser </a:t>
            </a:r>
            <a:r>
              <a:rPr dirty="0"/>
              <a:t>gets </a:t>
            </a:r>
            <a:r>
              <a:rPr spc="-10" dirty="0"/>
              <a:t>in </a:t>
            </a:r>
            <a:r>
              <a:rPr spc="-5" dirty="0"/>
              <a:t>exchange </a:t>
            </a:r>
            <a:r>
              <a:rPr dirty="0"/>
              <a:t>of </a:t>
            </a:r>
            <a:r>
              <a:rPr spc="-5" dirty="0"/>
              <a:t>money is a</a:t>
            </a:r>
            <a:r>
              <a:rPr spc="50" dirty="0"/>
              <a:t> </a:t>
            </a:r>
            <a:r>
              <a:rPr dirty="0"/>
              <a:t>product.</a:t>
            </a:r>
          </a:p>
          <a:p>
            <a:pPr marL="1675130">
              <a:lnSpc>
                <a:spcPct val="100000"/>
              </a:lnSpc>
              <a:spcBef>
                <a:spcPts val="20"/>
              </a:spcBef>
            </a:pPr>
            <a:endParaRPr sz="3000"/>
          </a:p>
          <a:p>
            <a:pPr marL="1687830">
              <a:lnSpc>
                <a:spcPct val="100000"/>
              </a:lnSpc>
              <a:spcBef>
                <a:spcPts val="5"/>
              </a:spcBef>
            </a:pPr>
            <a:r>
              <a:rPr b="1" u="heavy" spc="-5" dirty="0">
                <a:solidFill>
                  <a:srgbClr val="C0644B"/>
                </a:solidFill>
                <a:uFill>
                  <a:solidFill>
                    <a:srgbClr val="C0644B"/>
                  </a:solidFill>
                </a:uFill>
                <a:latin typeface="Arial"/>
                <a:cs typeface="Arial"/>
              </a:rPr>
              <a:t>TECHNICAL </a:t>
            </a:r>
            <a:r>
              <a:rPr b="1" u="heavy" dirty="0">
                <a:solidFill>
                  <a:srgbClr val="C0644B"/>
                </a:solidFill>
                <a:uFill>
                  <a:solidFill>
                    <a:srgbClr val="C0644B"/>
                  </a:solidFill>
                </a:uFill>
                <a:latin typeface="Arial"/>
                <a:cs typeface="Arial"/>
              </a:rPr>
              <a:t>/ </a:t>
            </a:r>
            <a:r>
              <a:rPr b="1" u="heavy" spc="-15" dirty="0">
                <a:solidFill>
                  <a:srgbClr val="C0644B"/>
                </a:solidFill>
                <a:uFill>
                  <a:solidFill>
                    <a:srgbClr val="C0644B"/>
                  </a:solidFill>
                </a:uFill>
                <a:latin typeface="Arial"/>
                <a:cs typeface="Arial"/>
              </a:rPr>
              <a:t>MANUFACTURING </a:t>
            </a:r>
            <a:r>
              <a:rPr b="1" u="heavy" dirty="0">
                <a:solidFill>
                  <a:srgbClr val="C0644B"/>
                </a:solidFill>
                <a:uFill>
                  <a:solidFill>
                    <a:srgbClr val="C0644B"/>
                  </a:solidFill>
                </a:uFill>
                <a:latin typeface="Arial"/>
                <a:cs typeface="Arial"/>
              </a:rPr>
              <a:t>POINT OF</a:t>
            </a:r>
            <a:r>
              <a:rPr b="1" u="heavy" spc="-40" dirty="0">
                <a:solidFill>
                  <a:srgbClr val="C0644B"/>
                </a:solidFill>
                <a:uFill>
                  <a:solidFill>
                    <a:srgbClr val="C0644B"/>
                  </a:solidFill>
                </a:uFill>
                <a:latin typeface="Arial"/>
                <a:cs typeface="Arial"/>
              </a:rPr>
              <a:t> </a:t>
            </a:r>
            <a:r>
              <a:rPr b="1" u="heavy" spc="-15" dirty="0">
                <a:solidFill>
                  <a:srgbClr val="C0644B"/>
                </a:solidFill>
                <a:uFill>
                  <a:solidFill>
                    <a:srgbClr val="C0644B"/>
                  </a:solidFill>
                </a:uFill>
                <a:latin typeface="Arial"/>
                <a:cs typeface="Arial"/>
              </a:rPr>
              <a:t>VIEW:</a:t>
            </a:r>
          </a:p>
          <a:p>
            <a:pPr marL="1971039" marR="328295" indent="-48895">
              <a:lnSpc>
                <a:spcPct val="90000"/>
              </a:lnSpc>
              <a:spcBef>
                <a:spcPts val="600"/>
              </a:spcBef>
            </a:pPr>
            <a:r>
              <a:rPr dirty="0"/>
              <a:t>A </a:t>
            </a:r>
            <a:r>
              <a:rPr spc="-5" dirty="0"/>
              <a:t>product consists </a:t>
            </a:r>
            <a:r>
              <a:rPr dirty="0"/>
              <a:t>of </a:t>
            </a:r>
            <a:r>
              <a:rPr spc="-5" dirty="0"/>
              <a:t>various </a:t>
            </a:r>
            <a:r>
              <a:rPr dirty="0"/>
              <a:t>of </a:t>
            </a:r>
            <a:r>
              <a:rPr spc="-5" dirty="0"/>
              <a:t>raw materials</a:t>
            </a:r>
            <a:r>
              <a:rPr spc="-75" dirty="0"/>
              <a:t> </a:t>
            </a:r>
            <a:r>
              <a:rPr dirty="0"/>
              <a:t>put  </a:t>
            </a:r>
            <a:r>
              <a:rPr spc="-5" dirty="0"/>
              <a:t>together so, </a:t>
            </a:r>
            <a:r>
              <a:rPr dirty="0"/>
              <a:t>that the </a:t>
            </a:r>
            <a:r>
              <a:rPr spc="-5" dirty="0"/>
              <a:t>end result serves a useful  purpose </a:t>
            </a:r>
            <a:r>
              <a:rPr dirty="0"/>
              <a:t>of</a:t>
            </a:r>
            <a:r>
              <a:rPr spc="-10" dirty="0"/>
              <a:t> </a:t>
            </a:r>
            <a:r>
              <a:rPr spc="-5" dirty="0"/>
              <a:t>consumption.</a:t>
            </a:r>
          </a:p>
          <a:p>
            <a:pPr marL="1675130">
              <a:lnSpc>
                <a:spcPct val="100000"/>
              </a:lnSpc>
              <a:spcBef>
                <a:spcPts val="50"/>
              </a:spcBef>
            </a:pPr>
            <a:endParaRPr sz="3000"/>
          </a:p>
          <a:p>
            <a:pPr marL="1687830">
              <a:lnSpc>
                <a:spcPct val="100000"/>
              </a:lnSpc>
            </a:pPr>
            <a:r>
              <a:rPr b="1" u="heavy" spc="-5" dirty="0">
                <a:solidFill>
                  <a:srgbClr val="C0644B"/>
                </a:solidFill>
                <a:uFill>
                  <a:solidFill>
                    <a:srgbClr val="C0644B"/>
                  </a:solidFill>
                </a:uFill>
                <a:latin typeface="Arial"/>
                <a:cs typeface="Arial"/>
              </a:rPr>
              <a:t>ECONOMIC </a:t>
            </a:r>
            <a:r>
              <a:rPr b="1" u="heavy" dirty="0">
                <a:solidFill>
                  <a:srgbClr val="C0644B"/>
                </a:solidFill>
                <a:uFill>
                  <a:solidFill>
                    <a:srgbClr val="C0644B"/>
                  </a:solidFill>
                </a:uFill>
                <a:latin typeface="Arial"/>
                <a:cs typeface="Arial"/>
              </a:rPr>
              <a:t>POINT OF</a:t>
            </a:r>
            <a:r>
              <a:rPr b="1" u="heavy" spc="-50" dirty="0">
                <a:solidFill>
                  <a:srgbClr val="C0644B"/>
                </a:solidFill>
                <a:uFill>
                  <a:solidFill>
                    <a:srgbClr val="C0644B"/>
                  </a:solidFill>
                </a:uFill>
                <a:latin typeface="Arial"/>
                <a:cs typeface="Arial"/>
              </a:rPr>
              <a:t> </a:t>
            </a:r>
            <a:r>
              <a:rPr b="1" u="heavy" spc="-15" dirty="0">
                <a:solidFill>
                  <a:srgbClr val="C0644B"/>
                </a:solidFill>
                <a:uFill>
                  <a:solidFill>
                    <a:srgbClr val="C0644B"/>
                  </a:solidFill>
                </a:uFill>
                <a:latin typeface="Arial"/>
                <a:cs typeface="Arial"/>
              </a:rPr>
              <a:t>VIEW:</a:t>
            </a:r>
          </a:p>
          <a:p>
            <a:pPr marL="1971039" marR="633095" indent="-132715">
              <a:lnSpc>
                <a:spcPct val="90000"/>
              </a:lnSpc>
              <a:spcBef>
                <a:spcPts val="600"/>
              </a:spcBef>
            </a:pPr>
            <a:r>
              <a:rPr dirty="0"/>
              <a:t>A </a:t>
            </a:r>
            <a:r>
              <a:rPr spc="-5" dirty="0"/>
              <a:t>product consists </a:t>
            </a:r>
            <a:r>
              <a:rPr dirty="0"/>
              <a:t>of </a:t>
            </a:r>
            <a:r>
              <a:rPr spc="-5" dirty="0"/>
              <a:t>a bundle </a:t>
            </a:r>
            <a:r>
              <a:rPr dirty="0"/>
              <a:t>of </a:t>
            </a:r>
            <a:r>
              <a:rPr spc="-5" dirty="0"/>
              <a:t>utilities</a:t>
            </a:r>
            <a:r>
              <a:rPr spc="-70" dirty="0"/>
              <a:t> </a:t>
            </a:r>
            <a:r>
              <a:rPr spc="-5" dirty="0"/>
              <a:t>[value]  involve </a:t>
            </a:r>
            <a:r>
              <a:rPr dirty="0"/>
              <a:t>in </a:t>
            </a:r>
            <a:r>
              <a:rPr spc="-5" dirty="0"/>
              <a:t>various product </a:t>
            </a:r>
            <a:r>
              <a:rPr dirty="0"/>
              <a:t>features </a:t>
            </a:r>
            <a:r>
              <a:rPr spc="-5" dirty="0"/>
              <a:t>and  accompanying</a:t>
            </a:r>
            <a:r>
              <a:rPr spc="15" dirty="0"/>
              <a:t> </a:t>
            </a:r>
            <a:r>
              <a:rPr dirty="0"/>
              <a:t>services.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330200"/>
            <a:ext cx="7354570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Arial"/>
                <a:cs typeface="Arial"/>
              </a:rPr>
              <a:t>FROM </a:t>
            </a:r>
            <a:r>
              <a:rPr sz="2400" b="1" u="heavy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Arial"/>
                <a:cs typeface="Arial"/>
              </a:rPr>
              <a:t>THE </a:t>
            </a:r>
            <a:r>
              <a:rPr sz="2400" b="1" u="heavy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Arial"/>
                <a:cs typeface="Arial"/>
              </a:rPr>
              <a:t>CONSUMERS POINT OF</a:t>
            </a:r>
            <a:r>
              <a:rPr sz="2400" b="1" u="heavy" spc="1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1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Arial"/>
                <a:cs typeface="Arial"/>
              </a:rPr>
              <a:t>VIEW:</a:t>
            </a:r>
            <a:endParaRPr sz="2400">
              <a:latin typeface="Arial"/>
              <a:cs typeface="Arial"/>
            </a:endParaRPr>
          </a:p>
          <a:p>
            <a:pPr marL="4318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What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desire </a:t>
            </a:r>
            <a:r>
              <a:rPr sz="2400" dirty="0">
                <a:latin typeface="Arial"/>
                <a:cs typeface="Arial"/>
              </a:rPr>
              <a:t>are </a:t>
            </a:r>
            <a:r>
              <a:rPr sz="2400" spc="-5" dirty="0">
                <a:latin typeface="Arial"/>
                <a:cs typeface="Arial"/>
              </a:rPr>
              <a:t>not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product </a:t>
            </a:r>
            <a:r>
              <a:rPr sz="2400" dirty="0">
                <a:latin typeface="Arial"/>
                <a:cs typeface="Arial"/>
              </a:rPr>
              <a:t>but </a:t>
            </a:r>
            <a:r>
              <a:rPr sz="2400" spc="-5" dirty="0">
                <a:latin typeface="Arial"/>
                <a:cs typeface="Arial"/>
              </a:rPr>
              <a:t>satisfying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experiences.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u="heavy" spc="-5" dirty="0">
                <a:solidFill>
                  <a:srgbClr val="C0644B"/>
                </a:solidFill>
                <a:uFill>
                  <a:solidFill>
                    <a:srgbClr val="C0644B"/>
                  </a:solidFill>
                </a:uFill>
                <a:latin typeface="Arial"/>
                <a:cs typeface="Arial"/>
              </a:rPr>
              <a:t>DEFINITION: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12700" marR="285115" indent="25146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“ A </a:t>
            </a:r>
            <a:r>
              <a:rPr sz="2400" spc="-5" dirty="0">
                <a:latin typeface="Arial"/>
                <a:cs typeface="Arial"/>
              </a:rPr>
              <a:t>product is </a:t>
            </a:r>
            <a:r>
              <a:rPr sz="2400" dirty="0">
                <a:latin typeface="Arial"/>
                <a:cs typeface="Arial"/>
              </a:rPr>
              <a:t>a complex </a:t>
            </a:r>
            <a:r>
              <a:rPr sz="2400" spc="-5" dirty="0">
                <a:latin typeface="Arial"/>
                <a:cs typeface="Arial"/>
              </a:rPr>
              <a:t>of tangible, intangible</a:t>
            </a:r>
            <a:r>
              <a:rPr sz="2400" spc="-2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  external attributes including functional, social and  psychological </a:t>
            </a:r>
            <a:r>
              <a:rPr sz="2400" spc="-10" dirty="0">
                <a:latin typeface="Arial"/>
                <a:cs typeface="Arial"/>
              </a:rPr>
              <a:t>utilities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benefits”.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 marR="5080" indent="40195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product has as bundle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physical services and a  symbolic </a:t>
            </a:r>
            <a:r>
              <a:rPr sz="2400" dirty="0">
                <a:latin typeface="Arial"/>
                <a:cs typeface="Arial"/>
              </a:rPr>
              <a:t>attributes </a:t>
            </a:r>
            <a:r>
              <a:rPr sz="2400" spc="-5" dirty="0">
                <a:latin typeface="Arial"/>
                <a:cs typeface="Arial"/>
              </a:rPr>
              <a:t>expected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yield </a:t>
            </a:r>
            <a:r>
              <a:rPr sz="2400" dirty="0">
                <a:latin typeface="Arial"/>
                <a:cs typeface="Arial"/>
              </a:rPr>
              <a:t>satisfaction </a:t>
            </a:r>
            <a:r>
              <a:rPr sz="2400" spc="-5" dirty="0">
                <a:latin typeface="Arial"/>
                <a:cs typeface="Arial"/>
              </a:rPr>
              <a:t>or  benefits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the buyers. This concept has actually led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defining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product </a:t>
            </a:r>
            <a:r>
              <a:rPr sz="2400" dirty="0">
                <a:latin typeface="Arial"/>
                <a:cs typeface="Arial"/>
              </a:rPr>
              <a:t>as the total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177800"/>
            <a:ext cx="33070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PRODUCT</a:t>
            </a:r>
            <a:r>
              <a:rPr sz="2400" b="1" spc="-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PLANNING: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2044" y="909573"/>
            <a:ext cx="7964805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700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Product planning has been defined by American Marketin  Association as </a:t>
            </a:r>
            <a:r>
              <a:rPr sz="2400" dirty="0">
                <a:latin typeface="Arial"/>
                <a:cs typeface="Arial"/>
              </a:rPr>
              <a:t>“ The </a:t>
            </a:r>
            <a:r>
              <a:rPr sz="2400" spc="-5" dirty="0">
                <a:latin typeface="Arial"/>
                <a:cs typeface="Arial"/>
              </a:rPr>
              <a:t>act of marketing out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supervising </a:t>
            </a:r>
            <a:r>
              <a:rPr sz="2400" dirty="0">
                <a:latin typeface="Arial"/>
                <a:cs typeface="Arial"/>
              </a:rPr>
              <a:t>the  search, </a:t>
            </a:r>
            <a:r>
              <a:rPr sz="2400" spc="-5" dirty="0">
                <a:latin typeface="Arial"/>
                <a:cs typeface="Arial"/>
              </a:rPr>
              <a:t>screening, development and communication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10" dirty="0">
                <a:latin typeface="Arial"/>
                <a:cs typeface="Arial"/>
              </a:rPr>
              <a:t>ne  </a:t>
            </a:r>
            <a:r>
              <a:rPr sz="2400" dirty="0">
                <a:latin typeface="Arial"/>
                <a:cs typeface="Arial"/>
              </a:rPr>
              <a:t>Products, the </a:t>
            </a:r>
            <a:r>
              <a:rPr sz="2400" spc="-5" dirty="0">
                <a:latin typeface="Arial"/>
                <a:cs typeface="Arial"/>
              </a:rPr>
              <a:t>modification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existing lines and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Discontinuous of marginal or unprofitable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items.”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STEPS/ PROCESS: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Evaluation </a:t>
            </a:r>
            <a:r>
              <a:rPr sz="2400" dirty="0">
                <a:latin typeface="Arial"/>
                <a:cs typeface="Arial"/>
              </a:rPr>
              <a:t>of the </a:t>
            </a:r>
            <a:r>
              <a:rPr sz="2400" spc="-5" dirty="0">
                <a:latin typeface="Arial"/>
                <a:cs typeface="Arial"/>
              </a:rPr>
              <a:t>idea, </a:t>
            </a:r>
            <a:r>
              <a:rPr sz="2400" dirty="0">
                <a:latin typeface="Arial"/>
                <a:cs typeface="Arial"/>
              </a:rPr>
              <a:t>market &amp; the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</a:t>
            </a:r>
            <a:endParaRPr sz="240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Evaluation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company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resources</a:t>
            </a:r>
            <a:endParaRPr sz="240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Finding </a:t>
            </a:r>
            <a:r>
              <a:rPr sz="2400" dirty="0">
                <a:latin typeface="Arial"/>
                <a:cs typeface="Arial"/>
              </a:rPr>
              <a:t>out </a:t>
            </a:r>
            <a:r>
              <a:rPr sz="2400" spc="-5" dirty="0">
                <a:latin typeface="Arial"/>
                <a:cs typeface="Arial"/>
              </a:rPr>
              <a:t>customer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specifications</a:t>
            </a:r>
            <a:endParaRPr sz="240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Developing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</a:t>
            </a:r>
            <a:endParaRPr sz="240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400" spc="-40" dirty="0">
                <a:latin typeface="Arial"/>
                <a:cs typeface="Arial"/>
              </a:rPr>
              <a:t>Testing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</a:t>
            </a:r>
            <a:endParaRPr sz="240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Marketing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</a:t>
            </a:r>
            <a:endParaRPr sz="240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Evaluating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result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{feedback}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54000"/>
            <a:ext cx="782764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SIGNIFICANCE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OF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PRODUCT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PLANNING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20" dirty="0">
                <a:solidFill>
                  <a:srgbClr val="006FC0"/>
                </a:solidFill>
                <a:latin typeface="Arial"/>
                <a:cs typeface="Arial"/>
              </a:rPr>
              <a:t>{IMPORTANCE}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71875" algn="l"/>
              </a:tabLst>
            </a:pPr>
            <a:r>
              <a:rPr sz="2400" b="1" dirty="0">
                <a:solidFill>
                  <a:srgbClr val="C0644B"/>
                </a:solidFill>
                <a:latin typeface="Arial"/>
                <a:cs typeface="Arial"/>
              </a:rPr>
              <a:t>“IF YOU </a:t>
            </a:r>
            <a:r>
              <a:rPr sz="2400" b="1" spc="-40" dirty="0">
                <a:solidFill>
                  <a:srgbClr val="C0644B"/>
                </a:solidFill>
                <a:latin typeface="Arial"/>
                <a:cs typeface="Arial"/>
              </a:rPr>
              <a:t>FAIL</a:t>
            </a:r>
            <a:r>
              <a:rPr sz="2400" b="1" spc="-130" dirty="0">
                <a:solidFill>
                  <a:srgbClr val="C0644B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C0644B"/>
                </a:solidFill>
                <a:latin typeface="Arial"/>
                <a:cs typeface="Arial"/>
              </a:rPr>
              <a:t>TO</a:t>
            </a:r>
            <a:r>
              <a:rPr sz="2400" b="1" spc="-10" dirty="0">
                <a:solidFill>
                  <a:srgbClr val="C0644B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644B"/>
                </a:solidFill>
                <a:latin typeface="Arial"/>
                <a:cs typeface="Arial"/>
              </a:rPr>
              <a:t>PLAN,	</a:t>
            </a:r>
            <a:r>
              <a:rPr sz="2400" b="1" dirty="0">
                <a:solidFill>
                  <a:srgbClr val="C0644B"/>
                </a:solidFill>
                <a:latin typeface="Arial"/>
                <a:cs typeface="Arial"/>
              </a:rPr>
              <a:t>YOU’RE </a:t>
            </a:r>
            <a:r>
              <a:rPr sz="2400" b="1" spc="-5" dirty="0">
                <a:solidFill>
                  <a:srgbClr val="C0644B"/>
                </a:solidFill>
                <a:latin typeface="Arial"/>
                <a:cs typeface="Arial"/>
              </a:rPr>
              <a:t>PLANNING </a:t>
            </a:r>
            <a:r>
              <a:rPr sz="2400" b="1" spc="-25" dirty="0">
                <a:solidFill>
                  <a:srgbClr val="C0644B"/>
                </a:solidFill>
                <a:latin typeface="Arial"/>
                <a:cs typeface="Arial"/>
              </a:rPr>
              <a:t>TO</a:t>
            </a:r>
            <a:r>
              <a:rPr sz="2400" b="1" spc="-65" dirty="0">
                <a:solidFill>
                  <a:srgbClr val="C0644B"/>
                </a:solidFill>
                <a:latin typeface="Arial"/>
                <a:cs typeface="Arial"/>
              </a:rPr>
              <a:t> </a:t>
            </a:r>
            <a:r>
              <a:rPr sz="2400" b="1" spc="-35" dirty="0">
                <a:solidFill>
                  <a:srgbClr val="C0644B"/>
                </a:solidFill>
                <a:latin typeface="Arial"/>
                <a:cs typeface="Arial"/>
              </a:rPr>
              <a:t>FAIL”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Basis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marketing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programme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For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survival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face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competition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minimize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Instrument of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growth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discharge social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responsibilities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330200"/>
            <a:ext cx="5958840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644B"/>
                </a:solidFill>
                <a:latin typeface="Arial"/>
                <a:cs typeface="Arial"/>
              </a:rPr>
              <a:t>PRODUCT OBJECTIVES &amp;</a:t>
            </a:r>
            <a:r>
              <a:rPr sz="2400" b="1" spc="-25" dirty="0">
                <a:solidFill>
                  <a:srgbClr val="C0644B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C0644B"/>
                </a:solidFill>
                <a:latin typeface="Arial"/>
                <a:cs typeface="Arial"/>
              </a:rPr>
              <a:t>STRATEGIES: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sz="2400" b="1" spc="-5" dirty="0">
                <a:solidFill>
                  <a:srgbClr val="2A6C7C"/>
                </a:solidFill>
                <a:latin typeface="Arial"/>
                <a:cs typeface="Arial"/>
              </a:rPr>
              <a:t>1)	Product</a:t>
            </a:r>
            <a:r>
              <a:rPr sz="2400" b="1" spc="-25" dirty="0">
                <a:solidFill>
                  <a:srgbClr val="2A6C7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A6C7C"/>
                </a:solidFill>
                <a:latin typeface="Arial"/>
                <a:cs typeface="Arial"/>
              </a:rPr>
              <a:t>policy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Product mix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Product item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Product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line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2A6C7C"/>
                </a:solidFill>
                <a:latin typeface="Arial"/>
                <a:cs typeface="Arial"/>
              </a:rPr>
              <a:t>2) Elements </a:t>
            </a:r>
            <a:r>
              <a:rPr sz="2400" b="1" dirty="0">
                <a:solidFill>
                  <a:srgbClr val="2A6C7C"/>
                </a:solidFill>
                <a:latin typeface="Arial"/>
                <a:cs typeface="Arial"/>
              </a:rPr>
              <a:t>of </a:t>
            </a:r>
            <a:r>
              <a:rPr sz="2400" b="1" spc="-5" dirty="0">
                <a:solidFill>
                  <a:srgbClr val="2A6C7C"/>
                </a:solidFill>
                <a:latin typeface="Arial"/>
                <a:cs typeface="Arial"/>
              </a:rPr>
              <a:t>product</a:t>
            </a:r>
            <a:r>
              <a:rPr sz="2400" b="1" spc="-15" dirty="0">
                <a:solidFill>
                  <a:srgbClr val="2A6C7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A6C7C"/>
                </a:solidFill>
                <a:latin typeface="Arial"/>
                <a:cs typeface="Arial"/>
              </a:rPr>
              <a:t>policy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Product planning </a:t>
            </a:r>
            <a:r>
              <a:rPr sz="2400" dirty="0">
                <a:latin typeface="Arial"/>
                <a:cs typeface="Arial"/>
              </a:rPr>
              <a:t>&amp;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development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Product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line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Product standardization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Product identification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{branding}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Product </a:t>
            </a:r>
            <a:r>
              <a:rPr sz="2400" dirty="0">
                <a:latin typeface="Arial"/>
                <a:cs typeface="Arial"/>
              </a:rPr>
              <a:t>style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Product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packaging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1493</Words>
  <Application>Microsoft Office PowerPoint</Application>
  <PresentationFormat>On-screen Show (4:3)</PresentationFormat>
  <Paragraphs>359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PRODUCT MANAGEMENT</vt:lpstr>
      <vt:lpstr>CONCEPT OF A PRODUCT:</vt:lpstr>
      <vt:lpstr> Product have two aims:</vt:lpstr>
      <vt:lpstr>Slide 4</vt:lpstr>
      <vt:lpstr>VARIOUS USE OF A PRODUCT:</vt:lpstr>
      <vt:lpstr>Slide 6</vt:lpstr>
      <vt:lpstr>PRODUCT PLANNING:</vt:lpstr>
      <vt:lpstr>Slide 8</vt:lpstr>
      <vt:lpstr>Slide 9</vt:lpstr>
      <vt:lpstr>PRODUCT MIX</vt:lpstr>
      <vt:lpstr>Slide 11</vt:lpstr>
      <vt:lpstr>Slide 12</vt:lpstr>
      <vt:lpstr>Slide 13</vt:lpstr>
      <vt:lpstr>Slide 14</vt:lpstr>
      <vt:lpstr>Slide 15</vt:lpstr>
      <vt:lpstr>a) CONCEPT TESTING:</vt:lpstr>
      <vt:lpstr>c) TEST MARKETING:</vt:lpstr>
      <vt:lpstr>Slide 18</vt:lpstr>
      <vt:lpstr>*** v.imp PRODUCT LIFE CYCLE [PLC]:</vt:lpstr>
      <vt:lpstr>Slide 20</vt:lpstr>
      <vt:lpstr>Slide 21</vt:lpstr>
      <vt:lpstr>II. GROWTH STAGE:</vt:lpstr>
      <vt:lpstr>III. MATURITY STAGE:</vt:lpstr>
      <vt:lpstr>IV. DECLINE STAGE :</vt:lpstr>
      <vt:lpstr>Slide 25</vt:lpstr>
      <vt:lpstr>FUNCTIONS OF BRANDING:</vt:lpstr>
      <vt:lpstr>Slide 27</vt:lpstr>
      <vt:lpstr>Slide 28</vt:lpstr>
      <vt:lpstr>II. PACKAGING:</vt:lpstr>
      <vt:lpstr>KINDS OF PACKAGING:</vt:lpstr>
      <vt:lpstr>Slide 31</vt:lpstr>
      <vt:lpstr>III. LABELLING:</vt:lpstr>
      <vt:lpstr>Slide 33</vt:lpstr>
      <vt:lpstr>ADVANTAGES OF LABELLING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MANAGEMENT</dc:title>
  <cp:lastModifiedBy>ADMIN</cp:lastModifiedBy>
  <cp:revision>3</cp:revision>
  <dcterms:created xsi:type="dcterms:W3CDTF">2023-02-20T11:23:01Z</dcterms:created>
  <dcterms:modified xsi:type="dcterms:W3CDTF">2023-02-23T05:18:52Z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2014-02-28T00:00:00Z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2023-02-20T00:00:00Z</vt:filetime>
  </property>
</Properties>
</file>